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318" r:id="rId2"/>
    <p:sldId id="425" r:id="rId3"/>
    <p:sldId id="426" r:id="rId4"/>
    <p:sldId id="427" r:id="rId5"/>
    <p:sldId id="456" r:id="rId6"/>
    <p:sldId id="428" r:id="rId7"/>
    <p:sldId id="429" r:id="rId8"/>
    <p:sldId id="430" r:id="rId9"/>
    <p:sldId id="431" r:id="rId10"/>
    <p:sldId id="432" r:id="rId11"/>
    <p:sldId id="433" r:id="rId12"/>
    <p:sldId id="434" r:id="rId13"/>
    <p:sldId id="457" r:id="rId14"/>
    <p:sldId id="458" r:id="rId15"/>
    <p:sldId id="459" r:id="rId16"/>
    <p:sldId id="460" r:id="rId17"/>
    <p:sldId id="461" r:id="rId18"/>
    <p:sldId id="462" r:id="rId19"/>
    <p:sldId id="463" r:id="rId20"/>
    <p:sldId id="464" r:id="rId21"/>
    <p:sldId id="465" r:id="rId22"/>
    <p:sldId id="466" r:id="rId23"/>
    <p:sldId id="467" r:id="rId24"/>
    <p:sldId id="468" r:id="rId25"/>
    <p:sldId id="469" r:id="rId26"/>
    <p:sldId id="470" r:id="rId27"/>
    <p:sldId id="471" r:id="rId28"/>
    <p:sldId id="472" r:id="rId29"/>
    <p:sldId id="473" r:id="rId30"/>
    <p:sldId id="474" r:id="rId31"/>
    <p:sldId id="475" r:id="rId32"/>
    <p:sldId id="476" r:id="rId33"/>
    <p:sldId id="477" r:id="rId34"/>
    <p:sldId id="478" r:id="rId35"/>
    <p:sldId id="479" r:id="rId36"/>
    <p:sldId id="480" r:id="rId37"/>
    <p:sldId id="481" r:id="rId38"/>
    <p:sldId id="424" r:id="rId39"/>
    <p:sldId id="435" r:id="rId40"/>
    <p:sldId id="436" r:id="rId41"/>
    <p:sldId id="438" r:id="rId42"/>
    <p:sldId id="439" r:id="rId43"/>
    <p:sldId id="492" r:id="rId44"/>
    <p:sldId id="491" r:id="rId45"/>
    <p:sldId id="455" r:id="rId46"/>
    <p:sldId id="449" r:id="rId47"/>
    <p:sldId id="450" r:id="rId48"/>
    <p:sldId id="451" r:id="rId49"/>
    <p:sldId id="452" r:id="rId50"/>
    <p:sldId id="453" r:id="rId51"/>
    <p:sldId id="454" r:id="rId52"/>
    <p:sldId id="482" r:id="rId53"/>
    <p:sldId id="483" r:id="rId54"/>
    <p:sldId id="484" r:id="rId55"/>
    <p:sldId id="485" r:id="rId56"/>
    <p:sldId id="486" r:id="rId57"/>
    <p:sldId id="487" r:id="rId58"/>
    <p:sldId id="488" r:id="rId59"/>
    <p:sldId id="489" r:id="rId60"/>
    <p:sldId id="490" r:id="rId61"/>
  </p:sldIdLst>
  <p:sldSz cx="9144000" cy="6858000" type="screen4x3"/>
  <p:notesSz cx="6858000" cy="9144000"/>
  <p:defaultTextStyle>
    <a:defPPr>
      <a:defRPr lang="en"/>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7D0F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50" y="4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itchFamily="34" charset="0"/>
                <a:cs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itchFamily="34" charset="0"/>
                <a:cs typeface="Arial" pitchFamily="34" charset="0"/>
              </a:defRPr>
            </a:lvl1pPr>
          </a:lstStyle>
          <a:p>
            <a:pPr>
              <a:defRPr/>
            </a:pPr>
            <a:fld id="{BDF53905-AAEA-41A2-B7F7-9F6C24540818}" type="datetimeFigureOut">
              <a:rPr lang="en-US"/>
              <a:pPr>
                <a:defRPr/>
              </a:pPr>
              <a:t>4/17/2024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65C55F4-7E2B-4EC5-B8E8-3832B4C4BB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527E026-FCBE-4B8E-A86A-E86E63FCA290}" type="slidenum">
              <a:rPr lang="en-US" altLang="en-US" smtClean="0">
                <a:latin typeface="Arial" panose="020B0604020202020204" pitchFamily="34" charset="0"/>
              </a:rPr>
              <a:pPr>
                <a:spcBef>
                  <a:spcPct val="0"/>
                </a:spcBef>
              </a:pPr>
              <a:t>46</a:t>
            </a:fld>
            <a:endParaRPr lang="en-US" altLang="en-US" smtClean="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19E38F6-AFBB-4457-9D34-1518136FF0A4}" type="slidenum">
              <a:rPr lang="en-US" altLang="en-US" smtClean="0">
                <a:latin typeface="Arial" panose="020B0604020202020204" pitchFamily="34" charset="0"/>
              </a:rPr>
              <a:pPr>
                <a:spcBef>
                  <a:spcPct val="0"/>
                </a:spcBef>
              </a:pPr>
              <a:t>47</a:t>
            </a:fld>
            <a:endParaRPr lang="en-US" altLang="en-US" smtClean="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F677EA9-E2FB-4828-B64E-A9FB175D1E45}" type="slidenum">
              <a:rPr lang="en-US" altLang="en-US" smtClean="0">
                <a:latin typeface="Arial" panose="020B0604020202020204" pitchFamily="34" charset="0"/>
              </a:rPr>
              <a:pPr>
                <a:spcBef>
                  <a:spcPct val="0"/>
                </a:spcBef>
              </a:pPr>
              <a:t>48</a:t>
            </a:fld>
            <a:endParaRPr lang="en-US" altLang="en-US" smtClean="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D51F3B-578E-447F-B051-197E80ECAB62}" type="slidenum">
              <a:rPr lang="en-US" altLang="en-US" smtClean="0">
                <a:latin typeface="Arial" panose="020B0604020202020204" pitchFamily="34" charset="0"/>
              </a:rPr>
              <a:pPr>
                <a:spcBef>
                  <a:spcPct val="0"/>
                </a:spcBef>
              </a:pPr>
              <a:t>49</a:t>
            </a:fld>
            <a:endParaRPr lang="en-US" altLang="en-US" smtClean="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B7E133F-0B22-4503-ADE8-31C7DA1EDE9A}" type="slidenum">
              <a:rPr lang="en-US" altLang="en-US" smtClean="0">
                <a:latin typeface="Arial" panose="020B0604020202020204" pitchFamily="34" charset="0"/>
              </a:rPr>
              <a:pPr>
                <a:spcBef>
                  <a:spcPct val="0"/>
                </a:spcBef>
              </a:pPr>
              <a:t>50</a:t>
            </a:fld>
            <a:endParaRPr lang="en-US" altLang="en-US" smtClean="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FCC4375-A8B7-4884-8566-C816B4DE36FF}" type="slidenum">
              <a:rPr lang="en-US" altLang="en-US" smtClean="0">
                <a:latin typeface="Arial" panose="020B0604020202020204" pitchFamily="34" charset="0"/>
              </a:rPr>
              <a:pPr>
                <a:spcBef>
                  <a:spcPct val="0"/>
                </a:spcBef>
              </a:pPr>
              <a:t>51</a:t>
            </a:fld>
            <a:endParaRPr lang="en-US" altLang="en-US" smtClean="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E48A741-26F5-4994-A0F6-B716804FDAE5}" type="slidenum">
              <a:rPr lang="en-US" altLang="en-US" smtClean="0">
                <a:latin typeface="Arial" panose="020B0604020202020204" pitchFamily="34" charset="0"/>
              </a:rPr>
              <a:pPr>
                <a:spcBef>
                  <a:spcPct val="0"/>
                </a:spcBef>
              </a:pPr>
              <a:t>59</a:t>
            </a:fld>
            <a:endParaRPr lang="en-US" altLang="en-US" smtClean="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4729380-7317-480D-A7F6-0F17990EF3E8}" type="datetimeFigureOut">
              <a:rPr lang="en-US"/>
              <a:pPr>
                <a:defRPr/>
              </a:pPr>
              <a:t>4/17/2024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6EDCC10-E4A1-4245-AC37-C00BC196F84D}" type="slidenum">
              <a:rPr lang="en-US" altLang="en-US"/>
              <a:pPr>
                <a:defRPr/>
              </a:pPr>
              <a:t>‹#›</a:t>
            </a:fld>
            <a:endParaRPr lang="en-US" altLang="en-US"/>
          </a:p>
        </p:txBody>
      </p:sp>
    </p:spTree>
    <p:extLst>
      <p:ext uri="{BB962C8B-B14F-4D97-AF65-F5344CB8AC3E}">
        <p14:creationId xmlns:p14="http://schemas.microsoft.com/office/powerpoint/2010/main" val="28589635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7C063DC-1922-437A-8985-13B171EB2728}" type="datetimeFigureOut">
              <a:rPr lang="en-US"/>
              <a:pPr>
                <a:defRPr/>
              </a:pPr>
              <a:t>4/17/2024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997C39-7032-45F7-B17C-8A7A5EF4DCE0}" type="slidenum">
              <a:rPr lang="en-US" altLang="en-US"/>
              <a:pPr>
                <a:defRPr/>
              </a:pPr>
              <a:t>‹#›</a:t>
            </a:fld>
            <a:endParaRPr lang="en-US" altLang="en-US"/>
          </a:p>
        </p:txBody>
      </p:sp>
    </p:spTree>
    <p:extLst>
      <p:ext uri="{BB962C8B-B14F-4D97-AF65-F5344CB8AC3E}">
        <p14:creationId xmlns:p14="http://schemas.microsoft.com/office/powerpoint/2010/main" val="2571563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EB8651D-4524-49F8-AB3B-479755F64C84}" type="datetimeFigureOut">
              <a:rPr lang="en-US"/>
              <a:pPr>
                <a:defRPr/>
              </a:pPr>
              <a:t>4/17/2024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943B0C-9266-46E7-93A3-47928286D538}" type="slidenum">
              <a:rPr lang="en-US" altLang="en-US"/>
              <a:pPr>
                <a:defRPr/>
              </a:pPr>
              <a:t>‹#›</a:t>
            </a:fld>
            <a:endParaRPr lang="en-US" altLang="en-US"/>
          </a:p>
        </p:txBody>
      </p:sp>
    </p:spTree>
    <p:extLst>
      <p:ext uri="{BB962C8B-B14F-4D97-AF65-F5344CB8AC3E}">
        <p14:creationId xmlns:p14="http://schemas.microsoft.com/office/powerpoint/2010/main" val="16683923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9E76C24-5B90-41CD-A6B4-75EC7C3F139F}" type="datetimeFigureOut">
              <a:rPr lang="en-US"/>
              <a:pPr>
                <a:defRPr/>
              </a:pPr>
              <a:t>4/17/2024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CDE2C79-2D54-469A-9A53-E7776068268B}" type="slidenum">
              <a:rPr lang="en-US" altLang="en-US"/>
              <a:pPr>
                <a:defRPr/>
              </a:pPr>
              <a:t>‹#›</a:t>
            </a:fld>
            <a:endParaRPr lang="en-US" altLang="en-US"/>
          </a:p>
        </p:txBody>
      </p:sp>
    </p:spTree>
    <p:extLst>
      <p:ext uri="{BB962C8B-B14F-4D97-AF65-F5344CB8AC3E}">
        <p14:creationId xmlns:p14="http://schemas.microsoft.com/office/powerpoint/2010/main" val="217464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DEBDEF0-7063-4C78-8675-FC17A73F7669}" type="datetimeFigureOut">
              <a:rPr lang="en-US"/>
              <a:pPr>
                <a:defRPr/>
              </a:pPr>
              <a:t>4/17/2024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A271138-F20F-4A9C-8D0A-887A3F731B3B}" type="slidenum">
              <a:rPr lang="en-US" altLang="en-US"/>
              <a:pPr>
                <a:defRPr/>
              </a:pPr>
              <a:t>‹#›</a:t>
            </a:fld>
            <a:endParaRPr lang="en-US" altLang="en-US"/>
          </a:p>
        </p:txBody>
      </p:sp>
    </p:spTree>
    <p:extLst>
      <p:ext uri="{BB962C8B-B14F-4D97-AF65-F5344CB8AC3E}">
        <p14:creationId xmlns:p14="http://schemas.microsoft.com/office/powerpoint/2010/main" val="2059042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01E8B2E-D4EC-40AE-959A-3C330A870FF8}" type="datetimeFigureOut">
              <a:rPr lang="en-US"/>
              <a:pPr>
                <a:defRPr/>
              </a:pPr>
              <a:t>4/17/2024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A07270-ED8A-4C15-88E5-6C066B7A26A4}" type="slidenum">
              <a:rPr lang="en-US" altLang="en-US"/>
              <a:pPr>
                <a:defRPr/>
              </a:pPr>
              <a:t>‹#›</a:t>
            </a:fld>
            <a:endParaRPr lang="en-US" altLang="en-US"/>
          </a:p>
        </p:txBody>
      </p:sp>
    </p:spTree>
    <p:extLst>
      <p:ext uri="{BB962C8B-B14F-4D97-AF65-F5344CB8AC3E}">
        <p14:creationId xmlns:p14="http://schemas.microsoft.com/office/powerpoint/2010/main" val="1733120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7E7DAE6-A78B-471B-87E0-E67D0CD7070A}" type="datetimeFigureOut">
              <a:rPr lang="en-US"/>
              <a:pPr>
                <a:defRPr/>
              </a:pPr>
              <a:t>4/17/2024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DCDB661-6CEF-469B-B702-3DEB1AEA420B}" type="slidenum">
              <a:rPr lang="en-US" altLang="en-US"/>
              <a:pPr>
                <a:defRPr/>
              </a:pPr>
              <a:t>‹#›</a:t>
            </a:fld>
            <a:endParaRPr lang="en-US" altLang="en-US"/>
          </a:p>
        </p:txBody>
      </p:sp>
    </p:spTree>
    <p:extLst>
      <p:ext uri="{BB962C8B-B14F-4D97-AF65-F5344CB8AC3E}">
        <p14:creationId xmlns:p14="http://schemas.microsoft.com/office/powerpoint/2010/main" val="1637963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3B4D6C3-1C61-418C-90ED-319E1A1E4295}" type="datetimeFigureOut">
              <a:rPr lang="en-US"/>
              <a:pPr>
                <a:defRPr/>
              </a:pPr>
              <a:t>4/17/2024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7FE8893-FAE3-48B1-A0B9-01D1C2E4C164}" type="slidenum">
              <a:rPr lang="en-US" altLang="en-US"/>
              <a:pPr>
                <a:defRPr/>
              </a:pPr>
              <a:t>‹#›</a:t>
            </a:fld>
            <a:endParaRPr lang="en-US" altLang="en-US"/>
          </a:p>
        </p:txBody>
      </p:sp>
    </p:spTree>
    <p:extLst>
      <p:ext uri="{BB962C8B-B14F-4D97-AF65-F5344CB8AC3E}">
        <p14:creationId xmlns:p14="http://schemas.microsoft.com/office/powerpoint/2010/main" val="2095399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F6BE5BA-9B00-4588-BCB5-C4AE62CFF38B}" type="datetimeFigureOut">
              <a:rPr lang="en-US"/>
              <a:pPr>
                <a:defRPr/>
              </a:pPr>
              <a:t>4/17/2024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E24DE73-CA10-445A-A10E-93AEC82FDE52}" type="slidenum">
              <a:rPr lang="en-US" altLang="en-US"/>
              <a:pPr>
                <a:defRPr/>
              </a:pPr>
              <a:t>‹#›</a:t>
            </a:fld>
            <a:endParaRPr lang="en-US" altLang="en-US"/>
          </a:p>
        </p:txBody>
      </p:sp>
    </p:spTree>
    <p:extLst>
      <p:ext uri="{BB962C8B-B14F-4D97-AF65-F5344CB8AC3E}">
        <p14:creationId xmlns:p14="http://schemas.microsoft.com/office/powerpoint/2010/main" val="4132583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883CEA4-39AD-4DC7-B0C6-2F782C228D86}" type="datetimeFigureOut">
              <a:rPr lang="en-US"/>
              <a:pPr>
                <a:defRPr/>
              </a:pPr>
              <a:t>4/17/2024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95F32EC-14ED-4EC8-9740-066EC7E3EDF2}" type="slidenum">
              <a:rPr lang="en-US" altLang="en-US"/>
              <a:pPr>
                <a:defRPr/>
              </a:pPr>
              <a:t>‹#›</a:t>
            </a:fld>
            <a:endParaRPr lang="en-US" altLang="en-US"/>
          </a:p>
        </p:txBody>
      </p:sp>
    </p:spTree>
    <p:extLst>
      <p:ext uri="{BB962C8B-B14F-4D97-AF65-F5344CB8AC3E}">
        <p14:creationId xmlns:p14="http://schemas.microsoft.com/office/powerpoint/2010/main" val="3416470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9C9FC3C-3196-44AB-B7EE-AA9527C0D5EF}" type="datetimeFigureOut">
              <a:rPr lang="en-US"/>
              <a:pPr>
                <a:defRPr/>
              </a:pPr>
              <a:t>4/17/2024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656D8B8-66A0-4EC8-AC4E-0542D0279AAE}" type="slidenum">
              <a:rPr lang="en-US" altLang="en-US"/>
              <a:pPr>
                <a:defRPr/>
              </a:pPr>
              <a:t>‹#›</a:t>
            </a:fld>
            <a:endParaRPr lang="en-US" altLang="en-US"/>
          </a:p>
        </p:txBody>
      </p:sp>
    </p:spTree>
    <p:extLst>
      <p:ext uri="{BB962C8B-B14F-4D97-AF65-F5344CB8AC3E}">
        <p14:creationId xmlns:p14="http://schemas.microsoft.com/office/powerpoint/2010/main" val="3969540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9848812B-45C4-43AE-84F8-1B594CFEC31B}" type="datetimeFigureOut">
              <a:rPr lang="en-US"/>
              <a:pPr>
                <a:defRPr/>
              </a:pPr>
              <a:t>4/17/2024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50491806-6503-4258-BBB9-63204B9F8A9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ubtitle 2"/>
          <p:cNvSpPr>
            <a:spLocks noGrp="1"/>
          </p:cNvSpPr>
          <p:nvPr>
            <p:ph type="subTitle" idx="1"/>
          </p:nvPr>
        </p:nvSpPr>
        <p:spPr>
          <a:xfrm>
            <a:off x="4284663" y="5589588"/>
            <a:ext cx="4529137" cy="1031875"/>
          </a:xfrm>
        </p:spPr>
        <p:txBody>
          <a:bodyPr/>
          <a:lstStyle/>
          <a:p>
            <a:pPr eaLnBrk="1" hangingPunct="1">
              <a:spcBef>
                <a:spcPct val="0"/>
              </a:spcBef>
            </a:pPr>
            <a:r>
              <a:rPr lang="en" altLang="en-US" sz="2400" b="1" smtClean="0">
                <a:solidFill>
                  <a:schemeClr val="tx1"/>
                </a:solidFill>
              </a:rPr>
              <a:t>Prof. ​Dr. Vladimir Jakovljević</a:t>
            </a:r>
            <a:endParaRPr lang="en-US" altLang="en-US" sz="2400" b="1" smtClean="0">
              <a:solidFill>
                <a:schemeClr val="tx1"/>
              </a:solidFill>
            </a:endParaRPr>
          </a:p>
        </p:txBody>
      </p:sp>
      <p:sp>
        <p:nvSpPr>
          <p:cNvPr id="10" name="Rectangle 9"/>
          <p:cNvSpPr/>
          <p:nvPr/>
        </p:nvSpPr>
        <p:spPr>
          <a:xfrm>
            <a:off x="430213" y="2565400"/>
            <a:ext cx="8283575" cy="2000250"/>
          </a:xfrm>
          <a:prstGeom prst="rect">
            <a:avLst/>
          </a:prstGeom>
        </p:spPr>
        <p:txBody>
          <a:bodyPr>
            <a:spAutoFit/>
          </a:bodyPr>
          <a:lstStyle/>
          <a:p>
            <a:pPr algn="ctr" eaLnBrk="1" hangingPunct="1">
              <a:defRPr/>
            </a:pPr>
            <a:r>
              <a:rPr lang="en" sz="4000" b="1" dirty="0">
                <a:solidFill>
                  <a:srgbClr val="000000"/>
                </a:solidFill>
                <a:latin typeface="+mn-lt"/>
                <a:cs typeface="+mn-cs"/>
              </a:rPr>
              <a:t>Vitamins, minerals and amino acids as supplements in sports</a:t>
            </a:r>
            <a:r>
              <a:rPr lang="en" sz="4400" b="1" dirty="0">
                <a:solidFill>
                  <a:srgbClr val="000000"/>
                </a:solidFill>
                <a:latin typeface="+mn-lt"/>
                <a:cs typeface="+mn-cs"/>
              </a:rPr>
              <a:t> </a:t>
            </a:r>
          </a:p>
        </p:txBody>
      </p:sp>
    </p:spTree>
  </p:cSld>
  <p:clrMapOvr>
    <a:masterClrMapping/>
  </p:clrMapOvr>
  <p:transition advTm="10157"/>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988" y="908050"/>
            <a:ext cx="7870825" cy="4497388"/>
          </a:xfrm>
        </p:spPr>
        <p:txBody>
          <a:bodyPr/>
          <a:lstStyle/>
          <a:p>
            <a:pPr algn="ctr">
              <a:buFont typeface="Arial" charset="0"/>
              <a:buNone/>
              <a:defRPr/>
            </a:pPr>
            <a:r>
              <a:rPr lang="en" sz="2000" dirty="0" smtClean="0"/>
              <a:t>Physiological utilization of vitamins</a:t>
            </a:r>
          </a:p>
          <a:p>
            <a:pPr marL="457200" indent="-457200" algn="ctr">
              <a:buFont typeface="Arial" charset="0"/>
              <a:buNone/>
              <a:defRPr/>
            </a:pPr>
            <a:r>
              <a:rPr lang="en" sz="2400" dirty="0" smtClean="0"/>
              <a:t>* </a:t>
            </a:r>
            <a:r>
              <a:rPr lang="en" sz="2000" dirty="0" smtClean="0"/>
              <a:t>Nutritional factors *</a:t>
            </a:r>
            <a:endParaRPr lang="en-US" sz="2000" dirty="0" smtClean="0"/>
          </a:p>
          <a:p>
            <a:pPr marL="457200" indent="-457200" algn="ctr">
              <a:buFont typeface="Arial" charset="0"/>
              <a:buNone/>
              <a:defRPr/>
            </a:pPr>
            <a:endParaRPr lang="en-US" sz="2000" dirty="0" smtClean="0"/>
          </a:p>
          <a:p>
            <a:pPr marL="457200" indent="-457200" algn="just">
              <a:buFont typeface="Arial" charset="0"/>
              <a:buChar char="•"/>
              <a:defRPr/>
            </a:pPr>
            <a:r>
              <a:rPr lang="en" sz="1800" b="1" dirty="0" smtClean="0"/>
              <a:t>Factors affecting mainly the absorption of vitamins</a:t>
            </a:r>
          </a:p>
          <a:p>
            <a:pPr marL="457200" indent="-457200" algn="just">
              <a:buFont typeface="Arial" charset="0"/>
              <a:buChar char="•"/>
              <a:defRPr/>
            </a:pPr>
            <a:endParaRPr lang="sr-Cyrl-RS" sz="1800" b="1" dirty="0" smtClean="0"/>
          </a:p>
          <a:p>
            <a:pPr marL="457200" indent="-457200" algn="just">
              <a:buFont typeface="Arial" charset="0"/>
              <a:buChar char="•"/>
              <a:defRPr/>
            </a:pPr>
            <a:r>
              <a:rPr lang="en" sz="1800" b="1" dirty="0" smtClean="0"/>
              <a:t>These are first of all:</a:t>
            </a:r>
          </a:p>
          <a:p>
            <a:pPr marL="457200" indent="-457200" algn="just">
              <a:buFont typeface="Arial" charset="0"/>
              <a:buNone/>
              <a:defRPr/>
            </a:pPr>
            <a:r>
              <a:rPr lang="en" sz="1800" b="1" dirty="0" smtClean="0"/>
              <a:t>- meal composition </a:t>
            </a:r>
          </a:p>
          <a:p>
            <a:pPr marL="457200" indent="-457200" algn="just">
              <a:buFont typeface="Arial" charset="0"/>
              <a:buNone/>
              <a:defRPr/>
            </a:pPr>
            <a:r>
              <a:rPr lang="en" sz="1800" b="1" dirty="0" smtClean="0"/>
              <a:t>- diet</a:t>
            </a:r>
          </a:p>
          <a:p>
            <a:pPr marL="457200" indent="-457200" algn="just">
              <a:buFont typeface="Arial" charset="0"/>
              <a:buNone/>
              <a:defRPr/>
            </a:pPr>
            <a:endParaRPr lang="sr-Cyrl-RS" sz="1800" i="1" dirty="0" smtClean="0"/>
          </a:p>
          <a:p>
            <a:pPr marL="457200" indent="-457200" algn="just">
              <a:buFont typeface="Arial" charset="0"/>
              <a:buNone/>
              <a:defRPr/>
            </a:pPr>
            <a:r>
              <a:rPr lang="en" sz="1800" i="1" dirty="0" smtClean="0"/>
              <a:t>for example. Vitamin A and provitamin A are poorly absorbed if the meal is low in fat.</a:t>
            </a:r>
          </a:p>
          <a:p>
            <a:pPr marL="457200" indent="-457200" algn="just">
              <a:buFont typeface="Arial" charset="0"/>
              <a:buNone/>
              <a:defRPr/>
            </a:pPr>
            <a:endParaRPr lang="sr-Cyrl-RS" sz="1600" dirty="0" smtClean="0"/>
          </a:p>
          <a:p>
            <a:pPr>
              <a:buFont typeface="Arial" charset="0"/>
              <a:buNone/>
              <a:defRPr/>
            </a:pPr>
            <a:endParaRPr lang="en-US" sz="2000" dirty="0"/>
          </a:p>
        </p:txBody>
      </p:sp>
      <p:sp>
        <p:nvSpPr>
          <p:cNvPr id="12291"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12292"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Tree>
  </p:cSld>
  <p:clrMapOvr>
    <a:masterClrMapping/>
  </p:clrMapOvr>
  <p:transition advTm="34467"/>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61988" y="660400"/>
            <a:ext cx="7870825" cy="4497388"/>
          </a:xfrm>
        </p:spPr>
        <p:txBody>
          <a:bodyPr/>
          <a:lstStyle/>
          <a:p>
            <a:pPr algn="ctr">
              <a:buFont typeface="Arial" charset="0"/>
              <a:buNone/>
              <a:defRPr/>
            </a:pPr>
            <a:r>
              <a:rPr lang="en" sz="2000" dirty="0" smtClean="0"/>
              <a:t>Physiological utilization of vitamins</a:t>
            </a:r>
          </a:p>
          <a:p>
            <a:pPr marL="457200" indent="-457200" algn="ctr">
              <a:buFont typeface="Arial" charset="0"/>
              <a:buNone/>
              <a:defRPr/>
            </a:pPr>
            <a:r>
              <a:rPr lang="en" sz="2400" dirty="0" smtClean="0"/>
              <a:t>* </a:t>
            </a:r>
            <a:r>
              <a:rPr lang="en" sz="2000" dirty="0" smtClean="0"/>
              <a:t>Internal factors*</a:t>
            </a:r>
            <a:endParaRPr lang="en-US" sz="2000" dirty="0" smtClean="0"/>
          </a:p>
          <a:p>
            <a:pPr marL="457200" indent="-457200" algn="ctr">
              <a:buFont typeface="Arial" charset="0"/>
              <a:buNone/>
              <a:defRPr/>
            </a:pPr>
            <a:endParaRPr lang="en-US" sz="2000" dirty="0" smtClean="0"/>
          </a:p>
          <a:p>
            <a:pPr marL="457200" indent="-457200" algn="just">
              <a:buFont typeface="+mj-lt"/>
              <a:buAutoNum type="arabicPeriod"/>
              <a:defRPr/>
            </a:pPr>
            <a:r>
              <a:rPr lang="en" sz="1800" b="1" u="sng" dirty="0" smtClean="0"/>
              <a:t>Physiological factors</a:t>
            </a:r>
          </a:p>
          <a:p>
            <a:pPr marL="457200" indent="-457200" algn="just">
              <a:buFont typeface="Arial" charset="0"/>
              <a:buChar char="•"/>
              <a:defRPr/>
            </a:pPr>
            <a:r>
              <a:rPr lang="en" sz="1800" dirty="0" smtClean="0"/>
              <a:t>Age-related differences in GIT function affect absorption</a:t>
            </a:r>
          </a:p>
          <a:p>
            <a:pPr marL="457200" indent="-457200" algn="just">
              <a:buFont typeface="Arial" charset="0"/>
              <a:buNone/>
              <a:defRPr/>
            </a:pPr>
            <a:r>
              <a:rPr lang="en" sz="1800" i="1" dirty="0" smtClean="0"/>
              <a:t>         </a:t>
            </a:r>
            <a:r>
              <a:rPr lang="en" sz="1800" dirty="0" smtClean="0"/>
              <a:t>For </a:t>
            </a:r>
            <a:r>
              <a:rPr lang="en" sz="1800" dirty="0" smtClean="0"/>
              <a:t>example - </a:t>
            </a:r>
            <a:r>
              <a:rPr lang="en" sz="1800" dirty="0" smtClean="0"/>
              <a:t>absorption of vit. </a:t>
            </a:r>
            <a:r>
              <a:rPr lang="en" sz="1800" dirty="0"/>
              <a:t>B</a:t>
            </a:r>
            <a:r>
              <a:rPr lang="en" sz="1800" baseline="-25000" dirty="0"/>
              <a:t>12</a:t>
            </a:r>
            <a:r>
              <a:rPr lang="en" sz="1800" dirty="0" smtClean="0"/>
              <a:t> </a:t>
            </a:r>
            <a:r>
              <a:rPr lang="en" sz="1800" dirty="0" smtClean="0"/>
              <a:t>is reduced in the elderly due to reduced activity of the parietal cells of the stomach</a:t>
            </a:r>
          </a:p>
          <a:p>
            <a:pPr marL="457200" indent="-457200" algn="just">
              <a:buFont typeface="Arial" charset="0"/>
              <a:buChar char="•"/>
              <a:defRPr/>
            </a:pPr>
            <a:endParaRPr lang="sr-Cyrl-RS" sz="1800" i="1" dirty="0" smtClean="0"/>
          </a:p>
          <a:p>
            <a:pPr marL="457200" indent="-457200" algn="just">
              <a:buFont typeface="Arial" charset="0"/>
              <a:buChar char="•"/>
              <a:defRPr/>
            </a:pPr>
            <a:endParaRPr lang="sr-Cyrl-RS" sz="1800" i="1" dirty="0" smtClean="0"/>
          </a:p>
          <a:p>
            <a:pPr marL="457200" indent="-457200" algn="just">
              <a:buFont typeface="+mj-lt"/>
              <a:buAutoNum type="arabicPeriod" startAt="2"/>
              <a:defRPr/>
            </a:pPr>
            <a:r>
              <a:rPr lang="en" sz="1800" b="1" u="sng" dirty="0" smtClean="0"/>
              <a:t>Health status</a:t>
            </a:r>
          </a:p>
          <a:p>
            <a:pPr marL="457200" indent="-457200" algn="just">
              <a:buFont typeface="Arial" charset="0"/>
              <a:buChar char="•"/>
              <a:defRPr/>
            </a:pPr>
            <a:r>
              <a:rPr lang="en" sz="1800" dirty="0" smtClean="0"/>
              <a:t>Various diseases can affect the absorption and bioavailability of some vitamins</a:t>
            </a:r>
          </a:p>
          <a:p>
            <a:pPr marL="457200" indent="-457200" algn="just">
              <a:buFont typeface="Arial" charset="0"/>
              <a:buNone/>
              <a:defRPr/>
            </a:pPr>
            <a:r>
              <a:rPr lang="en" sz="1800" i="1" dirty="0" smtClean="0"/>
              <a:t>        </a:t>
            </a:r>
            <a:r>
              <a:rPr lang="en" sz="1800" dirty="0" smtClean="0"/>
              <a:t>For example. absorption of vit. </a:t>
            </a:r>
            <a:r>
              <a:rPr lang="en" sz="1800" dirty="0" smtClean="0"/>
              <a:t>B</a:t>
            </a:r>
            <a:r>
              <a:rPr lang="sr-Cyrl-RS" sz="1800" baseline="-25000" dirty="0" smtClean="0"/>
              <a:t>9</a:t>
            </a:r>
            <a:r>
              <a:rPr lang="en" sz="1800" dirty="0" smtClean="0"/>
              <a:t> </a:t>
            </a:r>
            <a:r>
              <a:rPr lang="en" sz="1800" dirty="0" smtClean="0"/>
              <a:t>is reduced in people with enteritis</a:t>
            </a:r>
          </a:p>
          <a:p>
            <a:pPr marL="457200" indent="-457200" algn="just">
              <a:buFont typeface="Arial" charset="0"/>
              <a:buChar char="•"/>
              <a:defRPr/>
            </a:pPr>
            <a:endParaRPr lang="sr-Cyrl-RS" sz="1600" u="sng" dirty="0" smtClean="0"/>
          </a:p>
          <a:p>
            <a:pPr marL="457200" indent="-457200" algn="just">
              <a:buFont typeface="Arial" charset="0"/>
              <a:buChar char="•"/>
              <a:defRPr/>
            </a:pPr>
            <a:endParaRPr lang="sr-Cyrl-RS" sz="1600" u="sng" dirty="0" smtClean="0"/>
          </a:p>
          <a:p>
            <a:pPr marL="457200" indent="-457200" algn="just">
              <a:buFont typeface="+mj-lt"/>
              <a:buAutoNum type="arabicPeriod"/>
              <a:defRPr/>
            </a:pPr>
            <a:endParaRPr lang="sr-Cyrl-RS" sz="1600" u="sng" dirty="0" smtClean="0"/>
          </a:p>
          <a:p>
            <a:pPr marL="457200" indent="-457200" algn="just">
              <a:buFont typeface="+mj-lt"/>
              <a:buAutoNum type="arabicPeriod"/>
              <a:defRPr/>
            </a:pPr>
            <a:endParaRPr lang="sr-Cyrl-RS" sz="1600" dirty="0" smtClean="0"/>
          </a:p>
          <a:p>
            <a:pPr>
              <a:buFont typeface="Arial" charset="0"/>
              <a:buNone/>
              <a:defRPr/>
            </a:pPr>
            <a:endParaRPr lang="en-US" sz="2000" dirty="0"/>
          </a:p>
        </p:txBody>
      </p:sp>
      <p:sp>
        <p:nvSpPr>
          <p:cNvPr id="13315"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13316"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Tree>
  </p:cSld>
  <p:clrMapOvr>
    <a:masterClrMapping/>
  </p:clrMapOvr>
  <p:transition advTm="59047"/>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74638"/>
            <a:ext cx="8229600" cy="633412"/>
          </a:xfrm>
        </p:spPr>
        <p:txBody>
          <a:bodyPr/>
          <a:lstStyle/>
          <a:p>
            <a:r>
              <a:rPr lang="en" altLang="en-US" sz="1600" b="1" smtClean="0"/>
              <a:t>FOOD SOURCES OF VITAMINS</a:t>
            </a:r>
          </a:p>
        </p:txBody>
      </p:sp>
      <p:graphicFrame>
        <p:nvGraphicFramePr>
          <p:cNvPr id="4" name="Table 3"/>
          <p:cNvGraphicFramePr>
            <a:graphicFrameLocks noGrp="1"/>
          </p:cNvGraphicFramePr>
          <p:nvPr>
            <p:extLst>
              <p:ext uri="{D42A27DB-BD31-4B8C-83A1-F6EECF244321}">
                <p14:modId xmlns:p14="http://schemas.microsoft.com/office/powerpoint/2010/main" val="4138712449"/>
              </p:ext>
            </p:extLst>
          </p:nvPr>
        </p:nvGraphicFramePr>
        <p:xfrm>
          <a:off x="1547813" y="836613"/>
          <a:ext cx="5903912" cy="5824537"/>
        </p:xfrm>
        <a:graphic>
          <a:graphicData uri="http://schemas.openxmlformats.org/drawingml/2006/table">
            <a:tbl>
              <a:tblPr/>
              <a:tblGrid>
                <a:gridCol w="1152525">
                  <a:extLst>
                    <a:ext uri="{9D8B030D-6E8A-4147-A177-3AD203B41FA5}">
                      <a16:colId xmlns:a16="http://schemas.microsoft.com/office/drawing/2014/main" val="20000"/>
                    </a:ext>
                  </a:extLst>
                </a:gridCol>
                <a:gridCol w="1223962">
                  <a:extLst>
                    <a:ext uri="{9D8B030D-6E8A-4147-A177-3AD203B41FA5}">
                      <a16:colId xmlns:a16="http://schemas.microsoft.com/office/drawing/2014/main" val="20001"/>
                    </a:ext>
                  </a:extLst>
                </a:gridCol>
                <a:gridCol w="1223963">
                  <a:extLst>
                    <a:ext uri="{9D8B030D-6E8A-4147-A177-3AD203B41FA5}">
                      <a16:colId xmlns:a16="http://schemas.microsoft.com/office/drawing/2014/main" val="20002"/>
                    </a:ext>
                  </a:extLst>
                </a:gridCol>
                <a:gridCol w="1152525">
                  <a:extLst>
                    <a:ext uri="{9D8B030D-6E8A-4147-A177-3AD203B41FA5}">
                      <a16:colId xmlns:a16="http://schemas.microsoft.com/office/drawing/2014/main" val="20003"/>
                    </a:ext>
                  </a:extLst>
                </a:gridCol>
                <a:gridCol w="1150937">
                  <a:extLst>
                    <a:ext uri="{9D8B030D-6E8A-4147-A177-3AD203B41FA5}">
                      <a16:colId xmlns:a16="http://schemas.microsoft.com/office/drawing/2014/main" val="20004"/>
                    </a:ext>
                  </a:extLst>
                </a:gridCol>
              </a:tblGrid>
              <a:tr h="27772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400" b="1" i="0" u="none" strike="noStrike" cap="none" normalizeH="0" baseline="0" dirty="0" smtClean="0">
                          <a:ln>
                            <a:noFill/>
                          </a:ln>
                          <a:solidFill>
                            <a:schemeClr val="tx1"/>
                          </a:solidFill>
                          <a:effectLst/>
                          <a:latin typeface="Arial" charset="0"/>
                          <a:cs typeface="Times New Roman" pitchFamily="18" charset="0"/>
                        </a:rPr>
                        <a:t>Vitamin A</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27709" marR="27709"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400" b="1" i="0" u="none" strike="noStrike" cap="none" normalizeH="0" baseline="0" dirty="0" smtClean="0">
                          <a:ln>
                            <a:noFill/>
                          </a:ln>
                          <a:solidFill>
                            <a:schemeClr val="tx1"/>
                          </a:solidFill>
                          <a:effectLst/>
                          <a:latin typeface="Arial" charset="0"/>
                          <a:cs typeface="Times New Roman" pitchFamily="18" charset="0"/>
                        </a:rPr>
                        <a:t>Vitamin B</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27709" marR="277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400" b="1" i="0" u="none" strike="noStrike" cap="none" normalizeH="0" baseline="0" dirty="0" smtClean="0">
                          <a:ln>
                            <a:noFill/>
                          </a:ln>
                          <a:solidFill>
                            <a:schemeClr val="tx1"/>
                          </a:solidFill>
                          <a:effectLst/>
                          <a:latin typeface="Arial" charset="0"/>
                          <a:cs typeface="Times New Roman" pitchFamily="18" charset="0"/>
                        </a:rPr>
                        <a:t>Vitamin C</a:t>
                      </a:r>
                      <a:r>
                        <a:rPr kumimoji="0" lang="en" sz="1400" b="0" i="0" u="none" strike="noStrike" cap="none" normalizeH="0" baseline="0" dirty="0" smtClean="0">
                          <a:ln>
                            <a:noFill/>
                          </a:ln>
                          <a:solidFill>
                            <a:schemeClr val="tx1"/>
                          </a:solidFill>
                          <a:effectLst/>
                          <a:latin typeface="Times New Roman" pitchFamily="18" charset="0"/>
                          <a:cs typeface="Times New Roman" pitchFamily="18" charset="0"/>
                        </a:rPr>
                        <a:t> </a:t>
                      </a:r>
                    </a:p>
                  </a:txBody>
                  <a:tcPr marL="27709" marR="277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400" b="1" i="0" u="none" strike="noStrike" cap="none" normalizeH="0" baseline="0" dirty="0" smtClean="0">
                          <a:ln>
                            <a:noFill/>
                          </a:ln>
                          <a:solidFill>
                            <a:schemeClr val="tx1"/>
                          </a:solidFill>
                          <a:effectLst/>
                          <a:latin typeface="Arial" charset="0"/>
                          <a:cs typeface="Times New Roman" pitchFamily="18" charset="0"/>
                        </a:rPr>
                        <a:t>Vitamin D </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27709" marR="277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400" b="1" i="0" u="none" strike="noStrike" cap="none" normalizeH="0" baseline="0" smtClean="0">
                          <a:ln>
                            <a:noFill/>
                          </a:ln>
                          <a:solidFill>
                            <a:schemeClr val="tx1"/>
                          </a:solidFill>
                          <a:effectLst/>
                          <a:latin typeface="Arial" charset="0"/>
                          <a:cs typeface="Times New Roman" pitchFamily="18" charset="0"/>
                        </a:rPr>
                        <a:t>Vitamin 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27709" marR="27709"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CC00"/>
                    </a:solidFill>
                  </a:tcPr>
                </a:tc>
                <a:extLst>
                  <a:ext uri="{0D108BD9-81ED-4DB2-BD59-A6C34878D82A}">
                    <a16:rowId xmlns:a16="http://schemas.microsoft.com/office/drawing/2014/main" val="10000"/>
                  </a:ext>
                </a:extLst>
              </a:tr>
              <a:tr h="55468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300" b="0" i="0" u="none" strike="noStrike" cap="none" normalizeH="0" baseline="0" dirty="0" smtClean="0">
                          <a:ln>
                            <a:noFill/>
                          </a:ln>
                          <a:solidFill>
                            <a:schemeClr val="tx1"/>
                          </a:solidFill>
                          <a:effectLst/>
                          <a:latin typeface="Arial" charset="0"/>
                          <a:cs typeface="Times New Roman" pitchFamily="18" charset="0"/>
                        </a:rPr>
                        <a:t>butter, sour cream, cream, fatty cheeses, sardines, fish oil, egg yolks, fatty meats, heart, herring, mushrooms, tomatoes, green salad, spinach, carrots, cabbage, cauliflower, cereal grains, whole grain bread, lentils, almonds, walnut, bananas, lemon, orange</a:t>
                      </a:r>
                      <a:endParaRPr kumimoji="0" lang="en-US" sz="13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27709" marR="27709" marT="0" marB="0" anchor="ctr" horzOverflow="overflow">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300" b="0" i="0" u="none" strike="noStrike" cap="none" normalizeH="0" baseline="0" smtClean="0">
                          <a:ln>
                            <a:noFill/>
                          </a:ln>
                          <a:solidFill>
                            <a:schemeClr val="tx1"/>
                          </a:solidFill>
                          <a:effectLst/>
                          <a:latin typeface="Arial" charset="0"/>
                          <a:cs typeface="Times New Roman" pitchFamily="18" charset="0"/>
                        </a:rPr>
                        <a:t>brewer's yeast, cereal sprouts, lentils, egg yolks, cabbage, carrots, spinach, cauliflower, onions, apples, pears, potatoes, whole grain bread, peas, milk, butter, lemons, oranges, tomatoes, almonds, walnuts, mushrooms, plums , grapes, bananas, lettuce, pork, kidneys, liver, beans, peanuts</a:t>
                      </a:r>
                      <a:endParaRPr kumimoji="0" lang="en-US" sz="1300" b="0" i="0" u="none" strike="noStrike" cap="none" normalizeH="0" baseline="0" smtClean="0">
                        <a:ln>
                          <a:noFill/>
                        </a:ln>
                        <a:solidFill>
                          <a:schemeClr val="tx1"/>
                        </a:solidFill>
                        <a:effectLst/>
                        <a:latin typeface="Times New Roman" pitchFamily="18" charset="0"/>
                        <a:cs typeface="Times New Roman" pitchFamily="18" charset="0"/>
                      </a:endParaRPr>
                    </a:p>
                  </a:txBody>
                  <a:tcPr marL="27709" marR="277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300" b="0" i="0" u="none" strike="noStrike" cap="none" normalizeH="0" baseline="0" smtClean="0">
                          <a:ln>
                            <a:noFill/>
                          </a:ln>
                          <a:solidFill>
                            <a:schemeClr val="tx1"/>
                          </a:solidFill>
                          <a:effectLst/>
                          <a:latin typeface="Arial" charset="0"/>
                          <a:cs typeface="Times New Roman" pitchFamily="18" charset="0"/>
                        </a:rPr>
                        <a:t>lemon, orange, pomegranate, bell pepper, blueberry, cabbage, tomato, onion, lettuce, green peas, spinach, cauliflower, grapes, bananas, carrots, green beans, apples, pears, plums, meat extract, milk</a:t>
                      </a:r>
                      <a:endParaRPr kumimoji="0" lang="en-US" sz="1300" b="0" i="0" u="none" strike="noStrike" cap="none" normalizeH="0" baseline="0" smtClean="0">
                        <a:ln>
                          <a:noFill/>
                        </a:ln>
                        <a:solidFill>
                          <a:schemeClr val="tx1"/>
                        </a:solidFill>
                        <a:effectLst/>
                        <a:latin typeface="Times New Roman" pitchFamily="18" charset="0"/>
                        <a:cs typeface="Times New Roman" pitchFamily="18" charset="0"/>
                      </a:endParaRPr>
                    </a:p>
                  </a:txBody>
                  <a:tcPr marL="27709" marR="277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300" b="0" i="0" u="none" strike="noStrike" cap="none" normalizeH="0" baseline="0" smtClean="0">
                          <a:ln>
                            <a:noFill/>
                          </a:ln>
                          <a:solidFill>
                            <a:schemeClr val="tx1"/>
                          </a:solidFill>
                          <a:effectLst/>
                          <a:latin typeface="Arial" charset="0"/>
                          <a:cs typeface="Times New Roman" pitchFamily="18" charset="0"/>
                        </a:rPr>
                        <a:t>fish oil, egg yolks, butter, cream, milk, sour cream, pork liver</a:t>
                      </a:r>
                      <a:endParaRPr kumimoji="0" lang="en-US" sz="1300" b="0" i="0" u="none" strike="noStrike" cap="none" normalizeH="0" baseline="0" smtClean="0">
                        <a:ln>
                          <a:noFill/>
                        </a:ln>
                        <a:solidFill>
                          <a:schemeClr val="tx1"/>
                        </a:solidFill>
                        <a:effectLst/>
                        <a:latin typeface="Times New Roman" pitchFamily="18" charset="0"/>
                        <a:cs typeface="Times New Roman" pitchFamily="18" charset="0"/>
                      </a:endParaRPr>
                    </a:p>
                  </a:txBody>
                  <a:tcPr marL="27709" marR="27709"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 sz="1300" b="0" i="0" u="none" strike="noStrike" cap="none" normalizeH="0" baseline="0" dirty="0" smtClean="0">
                          <a:ln>
                            <a:noFill/>
                          </a:ln>
                          <a:solidFill>
                            <a:schemeClr val="tx1"/>
                          </a:solidFill>
                          <a:effectLst/>
                          <a:latin typeface="Arial" charset="0"/>
                          <a:cs typeface="Times New Roman" pitchFamily="18" charset="0"/>
                        </a:rPr>
                        <a:t>oil from cereal germs, peanuts, lettuce, egg yolks, butter</a:t>
                      </a:r>
                      <a:endParaRPr kumimoji="0" lang="en-US" sz="13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27709" marR="27709" marT="0" marB="0" anchor="ctr" horzOverflow="overflow">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transition advTm="36087"/>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txBox="1">
            <a:spLocks noChangeArrowheads="1"/>
          </p:cNvSpPr>
          <p:nvPr/>
        </p:nvSpPr>
        <p:spPr bwMode="auto">
          <a:xfrm>
            <a:off x="395288" y="836613"/>
            <a:ext cx="83058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800" b="1" u="sng" dirty="0"/>
              <a:t>Vitamin A</a:t>
            </a:r>
          </a:p>
          <a:p>
            <a:pPr>
              <a:lnSpc>
                <a:spcPct val="80000"/>
              </a:lnSpc>
              <a:buFont typeface="Wingdings" panose="05000000000000000000" pitchFamily="2" charset="2"/>
              <a:buNone/>
            </a:pPr>
            <a:endParaRPr lang="sr-Latn-CS" altLang="en-US" sz="1000" u="sng" dirty="0"/>
          </a:p>
          <a:p>
            <a:pPr>
              <a:lnSpc>
                <a:spcPct val="80000"/>
              </a:lnSpc>
              <a:buFont typeface="Wingdings" panose="05000000000000000000" pitchFamily="2" charset="2"/>
              <a:buNone/>
            </a:pPr>
            <a:r>
              <a:rPr lang="en" altLang="en-US" sz="2400" b="1" dirty="0"/>
              <a:t>PHYSICAL-CHEMICAL CHARACTERISTICS OF VITAMIN A</a:t>
            </a:r>
          </a:p>
          <a:p>
            <a:pPr>
              <a:lnSpc>
                <a:spcPct val="80000"/>
              </a:lnSpc>
              <a:buFont typeface="Wingdings" panose="05000000000000000000" pitchFamily="2" charset="2"/>
              <a:buNone/>
            </a:pPr>
            <a:endParaRPr lang="sr-Latn-CS" altLang="en-US" sz="1000" dirty="0"/>
          </a:p>
          <a:p>
            <a:pPr>
              <a:lnSpc>
                <a:spcPct val="80000"/>
              </a:lnSpc>
              <a:buFont typeface="Wingdings" panose="05000000000000000000" pitchFamily="2" charset="2"/>
              <a:buNone/>
            </a:pPr>
            <a:r>
              <a:rPr lang="en" altLang="en-US" sz="2000" dirty="0"/>
              <a:t> Vitamin A is the generic name for a group of natural and synthetic compounds with similar biological activity collectively called </a:t>
            </a:r>
            <a:r>
              <a:rPr lang="en" altLang="en-US" sz="2000" b="1" i="1" dirty="0"/>
              <a:t>retinoids </a:t>
            </a:r>
            <a:r>
              <a:rPr lang="en" altLang="en-US" sz="2000" dirty="0"/>
              <a:t>. The group of natural retinoids includes </a:t>
            </a:r>
            <a:r>
              <a:rPr lang="en" altLang="en-US" sz="2000" b="1" i="1" dirty="0"/>
              <a:t>retinol </a:t>
            </a:r>
            <a:r>
              <a:rPr lang="en" altLang="en-US" sz="2000" b="1" dirty="0"/>
              <a:t>, </a:t>
            </a:r>
            <a:r>
              <a:rPr lang="en" altLang="en-US" sz="2000" b="1" i="1" dirty="0"/>
              <a:t>retinal </a:t>
            </a:r>
            <a:r>
              <a:rPr lang="en" altLang="en-US" sz="2000" dirty="0"/>
              <a:t>and</a:t>
            </a:r>
            <a:r>
              <a:rPr lang="en" altLang="en-US" sz="2000" b="1" dirty="0"/>
              <a:t> </a:t>
            </a:r>
            <a:r>
              <a:rPr lang="en" altLang="en-US" sz="2000" b="1" i="1" dirty="0"/>
              <a:t>retinoic acid </a:t>
            </a:r>
            <a:r>
              <a:rPr lang="en" altLang="en-US" sz="2000" dirty="0"/>
              <a:t>. In chemical terms, retinol is a primary alcohol of high molecular mass (</a:t>
            </a:r>
            <a:r>
              <a:rPr lang="en" altLang="en-US" sz="2000" dirty="0" smtClean="0"/>
              <a:t>C</a:t>
            </a:r>
            <a:r>
              <a:rPr lang="en" altLang="en-US" sz="2000" baseline="-25000" dirty="0" smtClean="0"/>
              <a:t>20</a:t>
            </a:r>
            <a:r>
              <a:rPr lang="en" altLang="en-US" sz="2000" dirty="0" smtClean="0"/>
              <a:t>H</a:t>
            </a:r>
            <a:r>
              <a:rPr lang="en" altLang="en-US" sz="2000" baseline="-25000" dirty="0" smtClean="0"/>
              <a:t>29</a:t>
            </a:r>
            <a:r>
              <a:rPr lang="en" altLang="en-US" sz="2000" dirty="0" smtClean="0"/>
              <a:t>O</a:t>
            </a:r>
            <a:r>
              <a:rPr lang="en" altLang="en-US" sz="2000" dirty="0"/>
              <a:t>), soluble in fats and relatively thermostable. It got its name because of its specific role in the physiology of the retina.</a:t>
            </a:r>
          </a:p>
          <a:p>
            <a:pPr>
              <a:lnSpc>
                <a:spcPct val="80000"/>
              </a:lnSpc>
              <a:buFont typeface="Wingdings" panose="05000000000000000000" pitchFamily="2" charset="2"/>
              <a:buNone/>
            </a:pPr>
            <a:r>
              <a:rPr lang="en" altLang="en-US" sz="1000" dirty="0"/>
              <a:t> </a:t>
            </a:r>
          </a:p>
          <a:p>
            <a:pPr>
              <a:lnSpc>
                <a:spcPct val="80000"/>
              </a:lnSpc>
              <a:buFont typeface="Wingdings" panose="05000000000000000000" pitchFamily="2" charset="2"/>
              <a:buNone/>
            </a:pPr>
            <a:r>
              <a:rPr lang="en" altLang="en-US" sz="2000" dirty="0"/>
              <a:t> Vitamins can be found in food as:</a:t>
            </a:r>
            <a:endParaRPr lang="sr-Latn-CS" altLang="en-US" sz="2000" dirty="0"/>
          </a:p>
          <a:p>
            <a:pPr>
              <a:lnSpc>
                <a:spcPct val="80000"/>
              </a:lnSpc>
              <a:buFont typeface="Wingdings" panose="05000000000000000000" pitchFamily="2" charset="2"/>
              <a:buNone/>
            </a:pPr>
            <a:endParaRPr lang="en-US" altLang="en-US" sz="1000" dirty="0"/>
          </a:p>
          <a:p>
            <a:pPr>
              <a:lnSpc>
                <a:spcPct val="80000"/>
              </a:lnSpc>
            </a:pPr>
            <a:r>
              <a:rPr lang="en" altLang="en-US" sz="2000" dirty="0"/>
              <a:t>preformed vitamin A - retinol in foods of animal origin (liver, fatty tissue, egg yolks)</a:t>
            </a:r>
          </a:p>
          <a:p>
            <a:pPr>
              <a:lnSpc>
                <a:spcPct val="80000"/>
              </a:lnSpc>
            </a:pPr>
            <a:r>
              <a:rPr lang="en" altLang="en-US" sz="2000" dirty="0"/>
              <a:t>provitamin A – carotenoids ( </a:t>
            </a:r>
            <a:r>
              <a:rPr lang="en" altLang="en-US" sz="2000" dirty="0" smtClean="0">
                <a:sym typeface="Symbol" panose="05050102010706020507" pitchFamily="18" charset="2"/>
              </a:rPr>
              <a:t>β</a:t>
            </a:r>
            <a:r>
              <a:rPr lang="en" altLang="en-US" sz="2000" dirty="0" smtClean="0"/>
              <a:t>-carotene</a:t>
            </a:r>
            <a:r>
              <a:rPr lang="en" altLang="en-US" sz="2000" dirty="0"/>
              <a:t>, </a:t>
            </a:r>
            <a:r>
              <a:rPr lang="en" altLang="en-US" sz="2000" dirty="0" smtClean="0">
                <a:sym typeface="Symbol" panose="05050102010706020507" pitchFamily="18" charset="2"/>
              </a:rPr>
              <a:t>β</a:t>
            </a:r>
            <a:r>
              <a:rPr lang="en" altLang="en-US" sz="2000" dirty="0" smtClean="0"/>
              <a:t>-cryptoxanthin</a:t>
            </a:r>
            <a:r>
              <a:rPr lang="en" altLang="en-US" sz="2000" dirty="0"/>
              <a:t>, lutein) in foods of plant origin (pigment of yellow and red vegetables), which are transformed into vitamin A in the cells of the small intestine and liver.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txBox="1">
            <a:spLocks noChangeArrowheads="1"/>
          </p:cNvSpPr>
          <p:nvPr/>
        </p:nvSpPr>
        <p:spPr bwMode="auto">
          <a:xfrm>
            <a:off x="468313" y="476250"/>
            <a:ext cx="8305800" cy="604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Arial" panose="020B0604020202020204" pitchFamily="34" charset="0"/>
              <a:buNone/>
            </a:pPr>
            <a:r>
              <a:rPr lang="en" altLang="en-US" sz="2800" b="1" u="sng"/>
              <a:t>Vitamin A</a:t>
            </a:r>
          </a:p>
          <a:p>
            <a:pPr>
              <a:lnSpc>
                <a:spcPct val="80000"/>
              </a:lnSpc>
              <a:buFont typeface="Wingdings" panose="05000000000000000000" pitchFamily="2" charset="2"/>
              <a:buNone/>
            </a:pPr>
            <a:endParaRPr lang="en-US" altLang="en-US" sz="2000" b="1"/>
          </a:p>
          <a:p>
            <a:pPr>
              <a:lnSpc>
                <a:spcPct val="80000"/>
              </a:lnSpc>
              <a:buFont typeface="Wingdings" panose="05000000000000000000" pitchFamily="2" charset="2"/>
              <a:buNone/>
            </a:pPr>
            <a:r>
              <a:rPr lang="en" altLang="en-US" sz="2000" b="1"/>
              <a:t>ABSORPTION, TRANSPORT AND STORAGE OF VITAMIN A</a:t>
            </a:r>
            <a:endParaRPr lang="sr-Latn-CS" altLang="en-US" sz="2000" b="1"/>
          </a:p>
          <a:p>
            <a:pPr>
              <a:lnSpc>
                <a:spcPct val="80000"/>
              </a:lnSpc>
              <a:buFont typeface="Wingdings" panose="05000000000000000000" pitchFamily="2" charset="2"/>
              <a:buNone/>
            </a:pPr>
            <a:endParaRPr lang="en-US" altLang="en-US" sz="900"/>
          </a:p>
          <a:p>
            <a:pPr>
              <a:lnSpc>
                <a:spcPct val="80000"/>
              </a:lnSpc>
              <a:buFont typeface="Wingdings" panose="05000000000000000000" pitchFamily="2" charset="2"/>
              <a:buNone/>
            </a:pPr>
            <a:r>
              <a:rPr lang="en" altLang="en-US" sz="2000"/>
              <a:t> The absorption of vitamin A requires the presence of bile salts, the enzyme pancreatic lipase and foods containing fat. During absorption, part of provitamin A is converted into vitamin A in the intestinal mucosa, while the rest (together with vitamin A) is transported in the composition of chylomicrons to the liver, where it is transformed into vitamin A and stored. Stores in the liver under physiological conditions are 6 months to 1 year. Some infectious diseases can significantly reduce vitamin A stores.</a:t>
            </a:r>
            <a:endParaRPr lang="sr-Latn-CS" altLang="en-US" sz="2000"/>
          </a:p>
          <a:p>
            <a:pPr>
              <a:lnSpc>
                <a:spcPct val="80000"/>
              </a:lnSpc>
              <a:buFont typeface="Wingdings" panose="05000000000000000000" pitchFamily="2" charset="2"/>
              <a:buNone/>
            </a:pPr>
            <a:endParaRPr lang="sr-Latn-CS" altLang="en-US" sz="1000"/>
          </a:p>
          <a:p>
            <a:pPr>
              <a:lnSpc>
                <a:spcPct val="80000"/>
              </a:lnSpc>
              <a:buFont typeface="Wingdings" panose="05000000000000000000" pitchFamily="2" charset="2"/>
              <a:buNone/>
            </a:pPr>
            <a:endParaRPr lang="en-US" altLang="en-US" sz="1000"/>
          </a:p>
          <a:p>
            <a:pPr>
              <a:lnSpc>
                <a:spcPct val="80000"/>
              </a:lnSpc>
              <a:buFont typeface="Wingdings" panose="05000000000000000000" pitchFamily="2" charset="2"/>
              <a:buNone/>
            </a:pPr>
            <a:r>
              <a:rPr lang="en" altLang="en-US" sz="2000" b="1"/>
              <a:t>ROLE OF VITAMIN A</a:t>
            </a:r>
            <a:endParaRPr lang="sr-Latn-CS" altLang="en-US" sz="2000" b="1"/>
          </a:p>
          <a:p>
            <a:pPr>
              <a:lnSpc>
                <a:spcPct val="80000"/>
              </a:lnSpc>
              <a:buFont typeface="Wingdings" panose="05000000000000000000" pitchFamily="2" charset="2"/>
              <a:buNone/>
            </a:pPr>
            <a:endParaRPr lang="en-US" altLang="en-US" sz="900"/>
          </a:p>
          <a:p>
            <a:pPr>
              <a:lnSpc>
                <a:spcPct val="80000"/>
              </a:lnSpc>
              <a:buFont typeface="Wingdings" panose="05000000000000000000" pitchFamily="2" charset="2"/>
              <a:buNone/>
            </a:pPr>
            <a:r>
              <a:rPr lang="en" altLang="en-US" sz="2000"/>
              <a:t> Vitamin A has significant roles in:</a:t>
            </a:r>
            <a:endParaRPr lang="sr-Latn-CS" altLang="en-US" sz="2000"/>
          </a:p>
          <a:p>
            <a:pPr>
              <a:lnSpc>
                <a:spcPct val="80000"/>
              </a:lnSpc>
            </a:pPr>
            <a:r>
              <a:rPr lang="en" altLang="en-US" sz="2000"/>
              <a:t>the physiology of vision (it is part of the photo-sensitive pigment)</a:t>
            </a:r>
            <a:endParaRPr lang="sr-Latn-CS" altLang="en-US" sz="2000"/>
          </a:p>
          <a:p>
            <a:pPr>
              <a:lnSpc>
                <a:spcPct val="80000"/>
              </a:lnSpc>
            </a:pPr>
            <a:r>
              <a:rPr lang="en" altLang="en-US" sz="2000"/>
              <a:t>maintaining the appropriate functional condition of the body's covering (skin and mucous membranes)</a:t>
            </a:r>
            <a:endParaRPr lang="sr-Latn-CS" altLang="en-US" sz="2000"/>
          </a:p>
          <a:p>
            <a:pPr>
              <a:lnSpc>
                <a:spcPct val="80000"/>
              </a:lnSpc>
            </a:pPr>
            <a:r>
              <a:rPr lang="en" altLang="en-US" sz="2000"/>
              <a:t>growth process (bones and soft tissues)</a:t>
            </a:r>
            <a:endParaRPr lang="sr-Latn-CS" altLang="en-US" sz="2000"/>
          </a:p>
          <a:p>
            <a:pPr>
              <a:lnSpc>
                <a:spcPct val="80000"/>
              </a:lnSpc>
            </a:pPr>
            <a:r>
              <a:rPr lang="en" altLang="en-US" sz="2000"/>
              <a:t>protect against the effects of free radicals (antioxidant effect)</a:t>
            </a:r>
            <a:endParaRPr lang="sr-Latn-CS" altLang="en-US" sz="2000"/>
          </a:p>
          <a:p>
            <a:pPr>
              <a:lnSpc>
                <a:spcPct val="80000"/>
              </a:lnSpc>
            </a:pPr>
            <a:r>
              <a:rPr lang="en" altLang="en-US" sz="2000"/>
              <a:t>enabling the maturation of the reproductive system</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txBox="1">
            <a:spLocks noChangeArrowheads="1"/>
          </p:cNvSpPr>
          <p:nvPr/>
        </p:nvSpPr>
        <p:spPr bwMode="auto">
          <a:xfrm>
            <a:off x="250825" y="1125538"/>
            <a:ext cx="8305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Font typeface="Arial" panose="020B0604020202020204" pitchFamily="34" charset="0"/>
              <a:buNone/>
            </a:pPr>
            <a:r>
              <a:rPr lang="en" altLang="en-US" dirty="0"/>
              <a:t> </a:t>
            </a:r>
            <a:r>
              <a:rPr lang="en" altLang="en-US" b="1" u="sng" dirty="0"/>
              <a:t>Vitamin A</a:t>
            </a:r>
          </a:p>
          <a:p>
            <a:pPr>
              <a:buFont typeface="Wingdings" panose="05000000000000000000" pitchFamily="2" charset="2"/>
              <a:buNone/>
            </a:pPr>
            <a:endParaRPr lang="sr-Latn-CS" altLang="en-US" dirty="0"/>
          </a:p>
          <a:p>
            <a:pPr>
              <a:buFont typeface="Wingdings" panose="05000000000000000000" pitchFamily="2" charset="2"/>
              <a:buNone/>
            </a:pPr>
            <a:r>
              <a:rPr lang="en" altLang="en-US" dirty="0"/>
              <a:t> </a:t>
            </a:r>
            <a:r>
              <a:rPr lang="en" altLang="en-US" sz="1800" b="1" dirty="0"/>
              <a:t>DISORDERS ARISING AS A FOLLOWING OF VITAMIN A DEFICIENCY</a:t>
            </a:r>
          </a:p>
          <a:p>
            <a:pPr>
              <a:buFont typeface="Wingdings" panose="05000000000000000000" pitchFamily="2" charset="2"/>
              <a:buNone/>
            </a:pPr>
            <a:endParaRPr lang="sr-Latn-CS" altLang="en-US" sz="1800" b="1" dirty="0"/>
          </a:p>
          <a:p>
            <a:r>
              <a:rPr lang="en" altLang="en-US" sz="1800" dirty="0"/>
              <a:t>disorder and functions of the visual pigment in the retina of the eye </a:t>
            </a:r>
            <a:r>
              <a:rPr lang="en" altLang="en-US" sz="1800" b="1" i="1" dirty="0"/>
              <a:t>- night blindness</a:t>
            </a:r>
          </a:p>
          <a:p>
            <a:r>
              <a:rPr lang="en" altLang="en-US" sz="1800" dirty="0"/>
              <a:t>disorder and structure and function of the epithelial cells of the eye, respiratory tract, intestine, skin, urinary tract, teeth and skin</a:t>
            </a:r>
          </a:p>
          <a:p>
            <a:r>
              <a:rPr lang="en" altLang="en-US" sz="1800" dirty="0"/>
              <a:t>disorder </a:t>
            </a:r>
            <a:r>
              <a:rPr lang="en" altLang="en-US" sz="1800" dirty="0" smtClean="0"/>
              <a:t>of </a:t>
            </a:r>
            <a:r>
              <a:rPr lang="en" altLang="en-US" sz="1800" dirty="0"/>
              <a:t>growth of bones and soft tissues</a:t>
            </a:r>
            <a:endParaRPr lang="de-DE" altLang="en-US" sz="1800" dirty="0"/>
          </a:p>
          <a:p>
            <a:r>
              <a:rPr lang="en" altLang="en-US" sz="1800" dirty="0"/>
              <a:t>disorder </a:t>
            </a:r>
            <a:r>
              <a:rPr lang="en" altLang="en-US" sz="1800" dirty="0" smtClean="0"/>
              <a:t>of the </a:t>
            </a:r>
            <a:r>
              <a:rPr lang="en" altLang="en-US" sz="1800" dirty="0"/>
              <a:t>immune system </a:t>
            </a:r>
            <a:endParaRPr lang="en" altLang="en-US" sz="1800" dirty="0" smtClean="0"/>
          </a:p>
          <a:p>
            <a:r>
              <a:rPr lang="en-US" altLang="en-US" sz="1800" dirty="0"/>
              <a:t>disorders of reproductive function and fetal development</a:t>
            </a:r>
            <a:endParaRPr lang="en" altLang="en-US" sz="1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6"/>
          <p:cNvSpPr txBox="1">
            <a:spLocks noChangeArrowheads="1"/>
          </p:cNvSpPr>
          <p:nvPr/>
        </p:nvSpPr>
        <p:spPr bwMode="auto">
          <a:xfrm>
            <a:off x="395288" y="692150"/>
            <a:ext cx="8305800" cy="554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400" b="1" u="sng" dirty="0"/>
              <a:t>Vitamin D</a:t>
            </a:r>
            <a:endParaRPr lang="sr-Latn-CS" altLang="en-US" sz="2400" b="1" u="sng" dirty="0"/>
          </a:p>
          <a:p>
            <a:pPr>
              <a:lnSpc>
                <a:spcPct val="80000"/>
              </a:lnSpc>
              <a:buFont typeface="Wingdings" panose="05000000000000000000" pitchFamily="2" charset="2"/>
              <a:buNone/>
            </a:pPr>
            <a:endParaRPr lang="en-US" altLang="en-US" sz="2400" b="1" u="sng" dirty="0"/>
          </a:p>
          <a:p>
            <a:pPr>
              <a:lnSpc>
                <a:spcPct val="80000"/>
              </a:lnSpc>
              <a:buFont typeface="Wingdings" panose="05000000000000000000" pitchFamily="2" charset="2"/>
              <a:buNone/>
            </a:pPr>
            <a:endParaRPr lang="sr-Latn-CS" altLang="en-US" sz="900" u="sng" dirty="0"/>
          </a:p>
          <a:p>
            <a:pPr>
              <a:lnSpc>
                <a:spcPct val="80000"/>
              </a:lnSpc>
              <a:buFont typeface="Wingdings" panose="05000000000000000000" pitchFamily="2" charset="2"/>
              <a:buNone/>
            </a:pPr>
            <a:r>
              <a:rPr lang="en-US" altLang="en-US" sz="2000" b="1" dirty="0"/>
              <a:t>PHYSICAL AND CHEMICAL CHARACTERISTICS OF VITAMIN D</a:t>
            </a:r>
            <a:endParaRPr lang="sr-Latn-CS" altLang="en-US" sz="2000" b="1" dirty="0"/>
          </a:p>
          <a:p>
            <a:pPr>
              <a:lnSpc>
                <a:spcPct val="80000"/>
              </a:lnSpc>
              <a:buFont typeface="Wingdings" panose="05000000000000000000" pitchFamily="2" charset="2"/>
              <a:buNone/>
            </a:pPr>
            <a:endParaRPr lang="fr-FR" altLang="en-US" sz="900" dirty="0"/>
          </a:p>
          <a:p>
            <a:pPr>
              <a:lnSpc>
                <a:spcPct val="80000"/>
              </a:lnSpc>
              <a:buFont typeface="Wingdings" panose="05000000000000000000" pitchFamily="2" charset="2"/>
              <a:buNone/>
            </a:pPr>
            <a:r>
              <a:rPr lang="en" altLang="en-US" sz="2000" dirty="0"/>
              <a:t> </a:t>
            </a:r>
            <a:r>
              <a:rPr lang="en-US" altLang="en-US" sz="2000" dirty="0"/>
              <a:t>In the past, vitamin D was mistakenly called a vitamin, although it is a prohormone that is converted into a sterol hormone in the body - vitamin D hormone (calcitriol). Vitamin D is </a:t>
            </a:r>
            <a:r>
              <a:rPr lang="en-US" altLang="en-US" sz="2000" dirty="0" err="1"/>
              <a:t>liposoluble</a:t>
            </a:r>
            <a:r>
              <a:rPr lang="en-US" altLang="en-US" sz="2000" dirty="0"/>
              <a:t> and resistant to heating. For humans, the most important form is vitamin D3, which is formed in the skin from </a:t>
            </a:r>
            <a:r>
              <a:rPr lang="en-US" altLang="en-US" sz="2000" dirty="0" err="1"/>
              <a:t>provitamin</a:t>
            </a:r>
            <a:r>
              <a:rPr lang="en-US" altLang="en-US" sz="2000" dirty="0"/>
              <a:t> </a:t>
            </a:r>
            <a:r>
              <a:rPr lang="en-US" altLang="en-US" sz="2000" dirty="0" smtClean="0"/>
              <a:t>D3</a:t>
            </a:r>
            <a:endParaRPr lang="sr-Cyrl-RS" altLang="en-US" sz="2000" dirty="0" smtClean="0"/>
          </a:p>
          <a:p>
            <a:pPr>
              <a:lnSpc>
                <a:spcPct val="80000"/>
              </a:lnSpc>
              <a:buFont typeface="Wingdings" panose="05000000000000000000" pitchFamily="2" charset="2"/>
              <a:buNone/>
            </a:pPr>
            <a:endParaRPr lang="sr-Latn-CS" altLang="en-US" sz="2000" i="1" dirty="0"/>
          </a:p>
          <a:p>
            <a:pPr>
              <a:lnSpc>
                <a:spcPct val="80000"/>
              </a:lnSpc>
              <a:buFont typeface="Wingdings" panose="05000000000000000000" pitchFamily="2" charset="2"/>
              <a:buNone/>
            </a:pPr>
            <a:r>
              <a:rPr lang="en-US" altLang="en-US" sz="2000" b="1" dirty="0"/>
              <a:t>ABSORPTION, TRANSPORT AND STORAGE OF VITAMIN D</a:t>
            </a:r>
            <a:endParaRPr lang="sr-Latn-CS" altLang="en-US" sz="2000" b="1" dirty="0"/>
          </a:p>
          <a:p>
            <a:pPr>
              <a:lnSpc>
                <a:spcPct val="80000"/>
              </a:lnSpc>
              <a:buFont typeface="Wingdings" panose="05000000000000000000" pitchFamily="2" charset="2"/>
              <a:buNone/>
            </a:pPr>
            <a:endParaRPr lang="fr-FR" altLang="en-US" sz="900" dirty="0"/>
          </a:p>
          <a:p>
            <a:pPr>
              <a:lnSpc>
                <a:spcPct val="80000"/>
              </a:lnSpc>
              <a:buFont typeface="Wingdings" panose="05000000000000000000" pitchFamily="2" charset="2"/>
              <a:buNone/>
            </a:pPr>
            <a:r>
              <a:rPr lang="en" altLang="en-US" sz="2000" dirty="0"/>
              <a:t> </a:t>
            </a:r>
            <a:r>
              <a:rPr lang="en-US" altLang="en-US" sz="2000" dirty="0" err="1"/>
              <a:t>Provitamin</a:t>
            </a:r>
            <a:r>
              <a:rPr lang="en-US" altLang="en-US" sz="2000" dirty="0"/>
              <a:t> D3 originating from food is absorbed in the small intestine with the help of bile salts, although it can also be synthesized in the skin from 7-dehydrocholesterol under the influence of ultraviolet rays. </a:t>
            </a:r>
            <a:r>
              <a:rPr lang="en-US" altLang="en-US" sz="2000" dirty="0" err="1"/>
              <a:t>Provitamin</a:t>
            </a:r>
            <a:r>
              <a:rPr lang="en-US" altLang="en-US" sz="2000" dirty="0"/>
              <a:t> D3 is bound to a protein carrier in the plasma and is transported by blood to the liver, where it is converted into 25-hydroxycholecalciferol by enzymatic hydroxylation, and then to the kidneys, where it is converted into the active form of the vitamin D hormone - 1,25-dihydroxycholecalciferol (calcitriol) by a second hydroxylation.</a:t>
            </a:r>
            <a:r>
              <a:rPr lang="en" altLang="en-US" sz="2000" dirty="0" smtClean="0"/>
              <a:t> </a:t>
            </a:r>
            <a:endParaRPr lang="en" alt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noChangeArrowheads="1"/>
          </p:cNvSpPr>
          <p:nvPr/>
        </p:nvSpPr>
        <p:spPr bwMode="auto">
          <a:xfrm>
            <a:off x="395288" y="1196975"/>
            <a:ext cx="83058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endParaRPr lang="sr-Latn-CS" altLang="en-US" sz="2000" dirty="0"/>
          </a:p>
          <a:p>
            <a:pPr>
              <a:lnSpc>
                <a:spcPct val="80000"/>
              </a:lnSpc>
              <a:buFont typeface="Wingdings" panose="05000000000000000000" pitchFamily="2" charset="2"/>
              <a:buNone/>
            </a:pPr>
            <a:r>
              <a:rPr lang="en" altLang="en-US" sz="2000" b="1" dirty="0" smtClean="0"/>
              <a:t>ROLE</a:t>
            </a:r>
            <a:r>
              <a:rPr lang="en-US" altLang="en-US" sz="2000" b="1" dirty="0"/>
              <a:t>S</a:t>
            </a:r>
            <a:r>
              <a:rPr lang="en" altLang="en-US" sz="2000" b="1" dirty="0" smtClean="0"/>
              <a:t> </a:t>
            </a:r>
            <a:r>
              <a:rPr lang="en" altLang="en-US" sz="2000" b="1" dirty="0"/>
              <a:t>OF VITAMIN D</a:t>
            </a:r>
          </a:p>
          <a:p>
            <a:pPr>
              <a:lnSpc>
                <a:spcPct val="80000"/>
              </a:lnSpc>
              <a:buFont typeface="Wingdings" panose="05000000000000000000" pitchFamily="2" charset="2"/>
              <a:buNone/>
            </a:pPr>
            <a:endParaRPr lang="sr-Latn-CS" altLang="en-US" sz="2000" dirty="0"/>
          </a:p>
          <a:p>
            <a:pPr>
              <a:lnSpc>
                <a:spcPct val="80000"/>
              </a:lnSpc>
              <a:buFont typeface="Wingdings" panose="05000000000000000000" pitchFamily="2" charset="2"/>
              <a:buNone/>
            </a:pPr>
            <a:r>
              <a:rPr lang="en" altLang="en-US" sz="2000" dirty="0"/>
              <a:t> </a:t>
            </a:r>
            <a:r>
              <a:rPr lang="en-US" altLang="en-US" sz="2000" dirty="0"/>
              <a:t>Vitamin D in the human body (primarily) catalyzes the metabolism of calcium and phosphorus. It enables their absorption in the small intestine and deposition in the bone tissue. The role of vitamin D in the metabolism of calcium and phosphorus takes place in cooperation with the hormones calcitonin and </a:t>
            </a:r>
            <a:r>
              <a:rPr lang="en-US" altLang="en-US" sz="2000" dirty="0" err="1"/>
              <a:t>parathormone</a:t>
            </a:r>
            <a:r>
              <a:rPr lang="en-US" altLang="en-US" sz="2000" dirty="0"/>
              <a:t>. In addition, vitamin D is important in the development and differentiation of all cells in the human body.</a:t>
            </a:r>
            <a:endParaRPr lang="en" altLang="en-US" sz="2000" dirty="0"/>
          </a:p>
          <a:p>
            <a:pPr>
              <a:lnSpc>
                <a:spcPct val="80000"/>
              </a:lnSpc>
              <a:buFont typeface="Wingdings" panose="05000000000000000000" pitchFamily="2" charset="2"/>
              <a:buNone/>
            </a:pPr>
            <a:endParaRPr lang="sr-Latn-CS" altLang="en-US" sz="2000" dirty="0"/>
          </a:p>
          <a:p>
            <a:pPr>
              <a:lnSpc>
                <a:spcPct val="80000"/>
              </a:lnSpc>
              <a:buFont typeface="Wingdings" panose="05000000000000000000" pitchFamily="2" charset="2"/>
              <a:buNone/>
            </a:pPr>
            <a:r>
              <a:rPr lang="en-US" altLang="en-US" sz="2000" b="1" dirty="0"/>
              <a:t>DISORDERS ARISING DUE TO VITAMIN D </a:t>
            </a:r>
            <a:r>
              <a:rPr lang="en-US" altLang="en-US" sz="2000" b="1" dirty="0" smtClean="0"/>
              <a:t>DEFICIENCY</a:t>
            </a:r>
          </a:p>
          <a:p>
            <a:pPr>
              <a:lnSpc>
                <a:spcPct val="80000"/>
              </a:lnSpc>
              <a:buFont typeface="Wingdings" panose="05000000000000000000" pitchFamily="2" charset="2"/>
              <a:buNone/>
            </a:pPr>
            <a:r>
              <a:rPr lang="en" altLang="en-US" sz="2000" dirty="0" smtClean="0"/>
              <a:t> </a:t>
            </a:r>
            <a:endParaRPr lang="en" altLang="en-US" sz="2000" dirty="0"/>
          </a:p>
          <a:p>
            <a:pPr>
              <a:lnSpc>
                <a:spcPct val="80000"/>
              </a:lnSpc>
              <a:buFont typeface="Wingdings" panose="05000000000000000000" pitchFamily="2" charset="2"/>
              <a:buNone/>
            </a:pPr>
            <a:r>
              <a:rPr lang="en" altLang="en-US" sz="2000" dirty="0"/>
              <a:t> </a:t>
            </a:r>
            <a:r>
              <a:rPr lang="en-US" altLang="en-US" sz="2000" dirty="0"/>
              <a:t>Due to the lack of vitamin D, there is a disorder of bone tissue structures, which manifests itself as </a:t>
            </a:r>
            <a:r>
              <a:rPr lang="en-US" altLang="en-US" sz="2000" b="1" dirty="0"/>
              <a:t>rickets</a:t>
            </a:r>
            <a:r>
              <a:rPr lang="en-US" altLang="en-US" sz="2000" dirty="0"/>
              <a:t> in children, and as </a:t>
            </a:r>
            <a:r>
              <a:rPr lang="en-US" altLang="en-US" sz="2000" b="1" dirty="0" err="1"/>
              <a:t>osteomalacia</a:t>
            </a:r>
            <a:r>
              <a:rPr lang="en-US" altLang="en-US" sz="2000" dirty="0"/>
              <a:t> in adults.</a:t>
            </a:r>
            <a:endParaRPr lang="en-US" alt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txBox="1">
            <a:spLocks noChangeArrowheads="1"/>
          </p:cNvSpPr>
          <p:nvPr/>
        </p:nvSpPr>
        <p:spPr bwMode="auto">
          <a:xfrm>
            <a:off x="323850" y="908050"/>
            <a:ext cx="8458200" cy="468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US" altLang="en-US" sz="2000" b="1" dirty="0"/>
              <a:t>VITAMIN D REQUIREMENTS</a:t>
            </a:r>
            <a:endParaRPr lang="en" altLang="en-US" sz="2000" b="1" dirty="0"/>
          </a:p>
          <a:p>
            <a:pPr>
              <a:lnSpc>
                <a:spcPct val="80000"/>
              </a:lnSpc>
              <a:buFont typeface="Wingdings" panose="05000000000000000000" pitchFamily="2" charset="2"/>
              <a:buNone/>
            </a:pPr>
            <a:endParaRPr lang="sr-Latn-CS" altLang="en-US" sz="1000" b="1" dirty="0"/>
          </a:p>
          <a:p>
            <a:pPr>
              <a:lnSpc>
                <a:spcPct val="80000"/>
              </a:lnSpc>
              <a:buFont typeface="Wingdings" panose="05000000000000000000" pitchFamily="2" charset="2"/>
              <a:buNone/>
            </a:pPr>
            <a:r>
              <a:rPr lang="en-US" altLang="en-US" sz="2000" dirty="0"/>
              <a:t>There are significant variations in daily requirements depending on age, exposure to sunlight, season... Daily requirements from the sixth month of life up to the age of 50 are </a:t>
            </a:r>
            <a:r>
              <a:rPr lang="en-US" altLang="en-US" sz="2000" dirty="0" smtClean="0"/>
              <a:t>5</a:t>
            </a:r>
            <a:r>
              <a:rPr lang="el-GR" altLang="en-US" sz="2000" dirty="0" smtClean="0"/>
              <a:t>μ</a:t>
            </a:r>
            <a:r>
              <a:rPr lang="en-US" altLang="en-US" sz="2000" dirty="0" smtClean="0"/>
              <a:t>g </a:t>
            </a:r>
            <a:r>
              <a:rPr lang="en-US" altLang="en-US" sz="2000" dirty="0"/>
              <a:t>(200 IU), from 51 to 70 years of age are </a:t>
            </a:r>
            <a:r>
              <a:rPr lang="en-US" altLang="en-US" sz="2000" dirty="0" smtClean="0"/>
              <a:t>10</a:t>
            </a:r>
            <a:r>
              <a:rPr lang="el-GR" altLang="en-US" sz="2000" dirty="0"/>
              <a:t> </a:t>
            </a:r>
            <a:r>
              <a:rPr lang="el-GR" altLang="en-US" sz="2000" dirty="0" smtClean="0"/>
              <a:t>μ</a:t>
            </a:r>
            <a:r>
              <a:rPr lang="en-US" altLang="en-US" sz="2000" dirty="0" smtClean="0"/>
              <a:t>g </a:t>
            </a:r>
            <a:r>
              <a:rPr lang="en-US" altLang="en-US" sz="2000" dirty="0"/>
              <a:t>( 400 IU), and after 70 years of life, the daily requirements are 15 </a:t>
            </a:r>
            <a:r>
              <a:rPr lang="el-GR" altLang="en-US" sz="2000" dirty="0" smtClean="0"/>
              <a:t>μ</a:t>
            </a:r>
            <a:r>
              <a:rPr lang="en-US" altLang="en-US" sz="2000" dirty="0" smtClean="0"/>
              <a:t>g </a:t>
            </a:r>
            <a:r>
              <a:rPr lang="en-US" altLang="en-US" sz="2000" dirty="0"/>
              <a:t>(600 IU) of cholecalciferol.</a:t>
            </a:r>
            <a:endParaRPr lang="sr-Latn-CS" altLang="en-US" sz="2000" dirty="0"/>
          </a:p>
          <a:p>
            <a:pPr>
              <a:lnSpc>
                <a:spcPct val="80000"/>
              </a:lnSpc>
              <a:buFont typeface="Wingdings" panose="05000000000000000000" pitchFamily="2" charset="2"/>
              <a:buNone/>
            </a:pPr>
            <a:endParaRPr lang="fr-FR" altLang="en-US" sz="2000" dirty="0"/>
          </a:p>
          <a:p>
            <a:pPr>
              <a:lnSpc>
                <a:spcPct val="80000"/>
              </a:lnSpc>
              <a:buFont typeface="Wingdings" panose="05000000000000000000" pitchFamily="2" charset="2"/>
              <a:buNone/>
            </a:pPr>
            <a:r>
              <a:rPr lang="en" altLang="en-US" sz="2000" b="1" dirty="0"/>
              <a:t>TOXICITY OF VITAMIN D</a:t>
            </a:r>
            <a:endParaRPr lang="sr-Latn-CS" altLang="en-US" sz="2000" b="1" dirty="0"/>
          </a:p>
          <a:p>
            <a:pPr>
              <a:lnSpc>
                <a:spcPct val="80000"/>
              </a:lnSpc>
              <a:buFont typeface="Wingdings" panose="05000000000000000000" pitchFamily="2" charset="2"/>
              <a:buNone/>
            </a:pPr>
            <a:endParaRPr lang="fr-FR" altLang="en-US" sz="900" dirty="0"/>
          </a:p>
          <a:p>
            <a:pPr>
              <a:lnSpc>
                <a:spcPct val="80000"/>
              </a:lnSpc>
              <a:buFont typeface="Wingdings" panose="05000000000000000000" pitchFamily="2" charset="2"/>
              <a:buNone/>
            </a:pPr>
            <a:r>
              <a:rPr lang="en" altLang="en-US" sz="2000" dirty="0"/>
              <a:t> </a:t>
            </a:r>
            <a:r>
              <a:rPr lang="en-US" altLang="en-US" sz="2000" dirty="0"/>
              <a:t>Excessive intake of vitamin D (more than 1000 </a:t>
            </a:r>
            <a:r>
              <a:rPr lang="el-GR" altLang="en-US" sz="2000" dirty="0"/>
              <a:t>μ</a:t>
            </a:r>
            <a:r>
              <a:rPr lang="en-US" altLang="en-US" sz="2000" dirty="0"/>
              <a:t>g</a:t>
            </a:r>
            <a:r>
              <a:rPr lang="en-US" altLang="en-US" sz="2000" dirty="0" smtClean="0"/>
              <a:t>) </a:t>
            </a:r>
            <a:r>
              <a:rPr lang="en-US" altLang="en-US" sz="2000" dirty="0"/>
              <a:t>can cause bone pain, weakness, increase in calcium concentration in the blood and its deposition in soft tissues (kidney).</a:t>
            </a:r>
            <a:endParaRPr lang="sr-Latn-CS" altLang="en-US" sz="2000" dirty="0"/>
          </a:p>
          <a:p>
            <a:pPr>
              <a:lnSpc>
                <a:spcPct val="80000"/>
              </a:lnSpc>
              <a:buFont typeface="Wingdings" panose="05000000000000000000" pitchFamily="2" charset="2"/>
              <a:buNone/>
            </a:pPr>
            <a:endParaRPr lang="fr-FR" altLang="en-US" sz="2000" dirty="0"/>
          </a:p>
          <a:p>
            <a:pPr>
              <a:lnSpc>
                <a:spcPct val="80000"/>
              </a:lnSpc>
              <a:buFont typeface="Wingdings" panose="05000000000000000000" pitchFamily="2" charset="2"/>
              <a:buNone/>
            </a:pPr>
            <a:r>
              <a:rPr lang="en" altLang="en-US" sz="2000" b="1" dirty="0"/>
              <a:t>SOURCES OF VITAMIN D IN FOOD</a:t>
            </a:r>
            <a:endParaRPr lang="sr-Latn-CS" altLang="en-US" sz="2000" b="1" dirty="0"/>
          </a:p>
          <a:p>
            <a:pPr>
              <a:lnSpc>
                <a:spcPct val="80000"/>
              </a:lnSpc>
              <a:buFont typeface="Wingdings" panose="05000000000000000000" pitchFamily="2" charset="2"/>
              <a:buNone/>
            </a:pPr>
            <a:endParaRPr lang="fr-FR" altLang="en-US" sz="900" dirty="0"/>
          </a:p>
          <a:p>
            <a:pPr>
              <a:lnSpc>
                <a:spcPct val="80000"/>
              </a:lnSpc>
              <a:buFont typeface="Wingdings" panose="05000000000000000000" pitchFamily="2" charset="2"/>
              <a:buNone/>
            </a:pPr>
            <a:r>
              <a:rPr lang="en" altLang="en-US" sz="2000" dirty="0"/>
              <a:t>The main source of vitamin D in the diet is milk with added vitamin D. </a:t>
            </a:r>
            <a:endParaRPr lang="en-US" alt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txBox="1">
            <a:spLocks noChangeArrowheads="1"/>
          </p:cNvSpPr>
          <p:nvPr/>
        </p:nvSpPr>
        <p:spPr bwMode="auto">
          <a:xfrm>
            <a:off x="468313" y="981075"/>
            <a:ext cx="83058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buFont typeface="Wingdings" panose="05000000000000000000" pitchFamily="2" charset="2"/>
              <a:buNone/>
            </a:pPr>
            <a:r>
              <a:rPr lang="en" altLang="en-US" sz="2400" b="1" u="sng" dirty="0"/>
              <a:t>Vitamin E</a:t>
            </a:r>
            <a:endParaRPr lang="sr-Latn-CS" altLang="en-US" sz="2400" b="1" u="sng" dirty="0"/>
          </a:p>
          <a:p>
            <a:pPr>
              <a:lnSpc>
                <a:spcPct val="90000"/>
              </a:lnSpc>
              <a:buFont typeface="Wingdings" panose="05000000000000000000" pitchFamily="2" charset="2"/>
              <a:buNone/>
            </a:pPr>
            <a:endParaRPr lang="sr-Latn-CS" altLang="en-US" sz="2400" u="sng" dirty="0"/>
          </a:p>
          <a:p>
            <a:pPr>
              <a:lnSpc>
                <a:spcPct val="90000"/>
              </a:lnSpc>
              <a:buFont typeface="Wingdings" panose="05000000000000000000" pitchFamily="2" charset="2"/>
              <a:buNone/>
            </a:pPr>
            <a:r>
              <a:rPr lang="en" altLang="en-US" sz="2000" b="1" dirty="0"/>
              <a:t>PHYSICAL AND CHEMICAL CHARACTERISTICS OF VITAMIN E</a:t>
            </a:r>
          </a:p>
          <a:p>
            <a:pPr>
              <a:lnSpc>
                <a:spcPct val="90000"/>
              </a:lnSpc>
              <a:buFont typeface="Wingdings" panose="05000000000000000000" pitchFamily="2" charset="2"/>
              <a:buNone/>
            </a:pPr>
            <a:r>
              <a:rPr lang="en" altLang="en-US" sz="2000" dirty="0"/>
              <a:t> Vitamin E is a common name for a group of several (probably 8) liposoluble compounds of alcohol origin. For the human population, </a:t>
            </a:r>
            <a:r>
              <a:rPr lang="en" altLang="en-US" sz="2000" i="1" dirty="0">
                <a:sym typeface="Symbol" panose="05050102010706020507" pitchFamily="18" charset="2"/>
              </a:rPr>
              <a:t> </a:t>
            </a:r>
            <a:r>
              <a:rPr lang="en" altLang="en-US" sz="2000" i="1" dirty="0"/>
              <a:t>-tocopherol </a:t>
            </a:r>
            <a:r>
              <a:rPr lang="en" altLang="en-US" sz="2000" dirty="0"/>
              <a:t>is the most </a:t>
            </a:r>
            <a:r>
              <a:rPr lang="en" altLang="en-US" sz="2000" dirty="0" smtClean="0"/>
              <a:t>important. </a:t>
            </a:r>
            <a:r>
              <a:rPr lang="en" altLang="en-US" sz="2000" dirty="0"/>
              <a:t>It is found in the form of a yellowish oil, resistant to the action of acids, insoluble in water and thermostable. A particularly significant feature is the very slow oxidation, which enables the manifestation of the antioxidant properties of vitamin E and prevents the oxidation of unsaturated fatty acids.</a:t>
            </a:r>
            <a:endParaRPr lang="sr-Latn-CS" altLang="en-US" sz="2000" dirty="0"/>
          </a:p>
          <a:p>
            <a:pPr>
              <a:lnSpc>
                <a:spcPct val="90000"/>
              </a:lnSpc>
              <a:buFont typeface="Wingdings" panose="05000000000000000000" pitchFamily="2" charset="2"/>
              <a:buNone/>
            </a:pPr>
            <a:endParaRPr lang="sr-Latn-CS" altLang="en-US" sz="2000" dirty="0"/>
          </a:p>
          <a:p>
            <a:pPr>
              <a:lnSpc>
                <a:spcPct val="90000"/>
              </a:lnSpc>
              <a:buFont typeface="Wingdings" panose="05000000000000000000" pitchFamily="2" charset="2"/>
              <a:buNone/>
            </a:pPr>
            <a:r>
              <a:rPr lang="en" altLang="en-US" sz="2000" b="1" dirty="0"/>
              <a:t>ABSORPTION, TRANSPORT AND STORAGE OF VITAMIN E</a:t>
            </a:r>
          </a:p>
          <a:p>
            <a:pPr>
              <a:lnSpc>
                <a:spcPct val="90000"/>
              </a:lnSpc>
              <a:buFont typeface="Wingdings" panose="05000000000000000000" pitchFamily="2" charset="2"/>
              <a:buNone/>
            </a:pPr>
            <a:r>
              <a:rPr lang="en" altLang="en-US" sz="2000" dirty="0"/>
              <a:t> Vitamin E is absorbed from the small intestine with the help of bile salts. From the intestinal mucosa, it is transported in the composition of chylomicrons and lipoproteins to the liver and (especially) adipose tissue, where it is stored in the form of droplets.</a:t>
            </a:r>
            <a:endParaRPr lang="en-US" alt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250825" y="1268413"/>
            <a:ext cx="8569325" cy="5145087"/>
          </a:xfrm>
        </p:spPr>
        <p:txBody>
          <a:bodyPr/>
          <a:lstStyle/>
          <a:p>
            <a:pPr algn="ctr">
              <a:buFont typeface="Arial" panose="020B0604020202020204" pitchFamily="34" charset="0"/>
              <a:buNone/>
            </a:pPr>
            <a:r>
              <a:rPr lang="en" altLang="en-US" sz="2400" dirty="0" smtClean="0"/>
              <a:t>GENERAL CHARACTERISTICS OF VITAMINS</a:t>
            </a:r>
          </a:p>
          <a:p>
            <a:pPr>
              <a:buFont typeface="Arial" panose="020B0604020202020204" pitchFamily="34" charset="0"/>
              <a:buNone/>
            </a:pPr>
            <a:endParaRPr lang="en-US" altLang="en-US" sz="2000" dirty="0" smtClean="0"/>
          </a:p>
          <a:p>
            <a:pPr>
              <a:buFont typeface="Arial" panose="020B0604020202020204" pitchFamily="34" charset="0"/>
              <a:buNone/>
            </a:pPr>
            <a:r>
              <a:rPr lang="en" altLang="en-US" sz="2000" dirty="0" smtClean="0"/>
              <a:t>- organic compounds</a:t>
            </a:r>
          </a:p>
          <a:p>
            <a:pPr>
              <a:buFont typeface="Arial" panose="020B0604020202020204" pitchFamily="34" charset="0"/>
              <a:buNone/>
            </a:pPr>
            <a:r>
              <a:rPr lang="en" altLang="en-US" sz="2000" dirty="0" smtClean="0"/>
              <a:t>- low molecular weight</a:t>
            </a:r>
          </a:p>
          <a:p>
            <a:pPr>
              <a:buFont typeface="Arial" panose="020B0604020202020204" pitchFamily="34" charset="0"/>
              <a:buNone/>
            </a:pPr>
            <a:r>
              <a:rPr lang="en" altLang="en-US" sz="2000" dirty="0" smtClean="0"/>
              <a:t>- different structures</a:t>
            </a:r>
          </a:p>
          <a:p>
            <a:pPr marL="0" indent="0">
              <a:buNone/>
            </a:pPr>
            <a:r>
              <a:rPr lang="en-US" altLang="en-US" sz="2000" dirty="0" smtClean="0"/>
              <a:t>- 13 </a:t>
            </a:r>
            <a:r>
              <a:rPr lang="en-US" altLang="en-US" sz="2000" dirty="0"/>
              <a:t>discovered so </a:t>
            </a:r>
            <a:r>
              <a:rPr lang="en-US" altLang="en-US" sz="2000" dirty="0" smtClean="0"/>
              <a:t>far</a:t>
            </a:r>
          </a:p>
          <a:p>
            <a:pPr marL="0" indent="0">
              <a:buNone/>
            </a:pPr>
            <a:r>
              <a:rPr lang="en" altLang="en-US" sz="2000" dirty="0" smtClean="0"/>
              <a:t>- soluble in water </a:t>
            </a:r>
            <a:r>
              <a:rPr lang="en" altLang="en-US" sz="2000" dirty="0"/>
              <a:t>(vitamin </a:t>
            </a:r>
            <a:r>
              <a:rPr lang="en" altLang="en-US" sz="2000" dirty="0" smtClean="0"/>
              <a:t>C and vitamin B complex) and fat </a:t>
            </a:r>
            <a:r>
              <a:rPr lang="en" altLang="en-US" sz="2000" dirty="0"/>
              <a:t>(</a:t>
            </a:r>
            <a:r>
              <a:rPr lang="en" altLang="en-US" sz="2000" dirty="0" smtClean="0"/>
              <a:t>vitamins A, D, E and K)</a:t>
            </a:r>
          </a:p>
          <a:p>
            <a:pPr>
              <a:buFont typeface="Arial" panose="020B0604020202020204" pitchFamily="34" charset="0"/>
              <a:buNone/>
            </a:pPr>
            <a:r>
              <a:rPr lang="en" altLang="en-US" sz="2000" dirty="0" smtClean="0"/>
              <a:t>- necessary for a large number of life functions</a:t>
            </a:r>
            <a:endParaRPr lang="en" altLang="en-US" sz="1600" dirty="0" smtClean="0"/>
          </a:p>
          <a:p>
            <a:pPr>
              <a:buFont typeface="Arial" panose="020B0604020202020204" pitchFamily="34" charset="0"/>
              <a:buNone/>
            </a:pPr>
            <a:r>
              <a:rPr lang="en" altLang="en-US" sz="1600" dirty="0" smtClean="0"/>
              <a:t>     </a:t>
            </a:r>
            <a:endParaRPr lang="en-US" altLang="en-US" sz="2000" dirty="0" smtClean="0"/>
          </a:p>
          <a:p>
            <a:endParaRPr lang="en-US" altLang="en-US" sz="2000" dirty="0" smtClean="0"/>
          </a:p>
          <a:p>
            <a:endParaRPr lang="en-US" altLang="en-US" sz="2000" dirty="0" smtClean="0"/>
          </a:p>
          <a:p>
            <a:endParaRPr lang="en-US" altLang="en-US" sz="2000" dirty="0" smtClean="0"/>
          </a:p>
        </p:txBody>
      </p:sp>
      <p:sp>
        <p:nvSpPr>
          <p:cNvPr id="4099"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4100"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pic>
        <p:nvPicPr>
          <p:cNvPr id="4101" name="Picture 2" descr="Резултат слика за vitamin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4581525"/>
            <a:ext cx="3217862" cy="227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60087"/>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txBox="1">
            <a:spLocks noChangeArrowheads="1"/>
          </p:cNvSpPr>
          <p:nvPr/>
        </p:nvSpPr>
        <p:spPr bwMode="auto">
          <a:xfrm>
            <a:off x="539750" y="692150"/>
            <a:ext cx="8305800" cy="532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000" b="1" dirty="0"/>
              <a:t>THE ROLE OF VITAMIN E</a:t>
            </a:r>
          </a:p>
          <a:p>
            <a:pPr>
              <a:lnSpc>
                <a:spcPct val="80000"/>
              </a:lnSpc>
              <a:buFont typeface="Wingdings" panose="05000000000000000000" pitchFamily="2" charset="2"/>
              <a:buNone/>
            </a:pPr>
            <a:r>
              <a:rPr lang="en" altLang="en-US" sz="2000" dirty="0">
                <a:sym typeface="Symbol" panose="05050102010706020507" pitchFamily="18" charset="2"/>
              </a:rPr>
              <a:t> </a:t>
            </a:r>
          </a:p>
          <a:p>
            <a:pPr>
              <a:lnSpc>
                <a:spcPct val="80000"/>
              </a:lnSpc>
              <a:buFont typeface="Wingdings" panose="05000000000000000000" pitchFamily="2" charset="2"/>
              <a:buNone/>
            </a:pPr>
            <a:r>
              <a:rPr lang="en" altLang="en-US" sz="2000" dirty="0">
                <a:sym typeface="Symbol" panose="05050102010706020507" pitchFamily="18" charset="2"/>
              </a:rPr>
              <a:t>  </a:t>
            </a:r>
            <a:r>
              <a:rPr lang="en" altLang="en-US" sz="2000" dirty="0"/>
              <a:t>-tocopherol is </a:t>
            </a:r>
            <a:r>
              <a:rPr lang="en" altLang="en-US" sz="2000" b="1" i="1" dirty="0"/>
              <a:t>the strongest natural liposoluble antioxidant agent </a:t>
            </a:r>
            <a:r>
              <a:rPr lang="en" altLang="en-US" sz="2000" dirty="0"/>
              <a:t>. It is particularly important for preventing oxidative stress in polyunsaturated fatty acids in the membrane structures of cells (especially cells of the immune system, red blood cells, motor neurons and retina). The antioxidant properties of vitamin E are enhanced when administered with selenium-containing enzymes. As these enzymes also have an antioxidant effect, the joint application enables the reduction of individual doses of both preparations (a possible protective role in the prevention of the atherosclerosis process and slowing down the development of some forms of dementia).</a:t>
            </a:r>
          </a:p>
          <a:p>
            <a:pPr>
              <a:lnSpc>
                <a:spcPct val="80000"/>
              </a:lnSpc>
              <a:buFont typeface="Wingdings" panose="05000000000000000000" pitchFamily="2" charset="2"/>
              <a:buNone/>
            </a:pPr>
            <a:endParaRPr lang="sr-Cyrl-RS" altLang="en-US" sz="2000" dirty="0" smtClean="0"/>
          </a:p>
          <a:p>
            <a:pPr>
              <a:lnSpc>
                <a:spcPct val="80000"/>
              </a:lnSpc>
              <a:buFont typeface="Wingdings" panose="05000000000000000000" pitchFamily="2" charset="2"/>
              <a:buNone/>
            </a:pPr>
            <a:endParaRPr lang="sr-Latn-CS" altLang="en-US" sz="2000" dirty="0"/>
          </a:p>
          <a:p>
            <a:pPr>
              <a:lnSpc>
                <a:spcPct val="80000"/>
              </a:lnSpc>
              <a:buFont typeface="Wingdings" panose="05000000000000000000" pitchFamily="2" charset="2"/>
              <a:buNone/>
            </a:pPr>
            <a:r>
              <a:rPr lang="en" altLang="en-US" sz="2000" b="1" dirty="0"/>
              <a:t>DISORDERS CAUSED BY VITAMIN E DEFICIENCY</a:t>
            </a:r>
            <a:endParaRPr lang="sr-Latn-CS" altLang="en-US" sz="2000" b="1" dirty="0"/>
          </a:p>
          <a:p>
            <a:pPr>
              <a:lnSpc>
                <a:spcPct val="80000"/>
              </a:lnSpc>
              <a:buFont typeface="Wingdings" panose="05000000000000000000" pitchFamily="2" charset="2"/>
              <a:buNone/>
            </a:pPr>
            <a:endParaRPr lang="fr-FR" altLang="en-US" sz="2000" dirty="0"/>
          </a:p>
          <a:p>
            <a:pPr>
              <a:lnSpc>
                <a:spcPct val="80000"/>
              </a:lnSpc>
              <a:buFont typeface="Wingdings" panose="05000000000000000000" pitchFamily="2" charset="2"/>
              <a:buNone/>
            </a:pPr>
            <a:r>
              <a:rPr lang="en" altLang="en-US" sz="2000" dirty="0"/>
              <a:t> A lack of vitamin E can cause the development </a:t>
            </a:r>
            <a:r>
              <a:rPr lang="en" altLang="en-US" sz="2000" b="1" i="1" dirty="0"/>
              <a:t>of hemolytic anemia in newborns, while a number of neurological disorders </a:t>
            </a:r>
            <a:r>
              <a:rPr lang="en" altLang="en-US" sz="2000" dirty="0"/>
              <a:t>with different manifestations </a:t>
            </a:r>
            <a:endParaRPr lang="en-US" alt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txBox="1">
            <a:spLocks noChangeArrowheads="1"/>
          </p:cNvSpPr>
          <p:nvPr/>
        </p:nvSpPr>
        <p:spPr bwMode="auto">
          <a:xfrm>
            <a:off x="395288" y="692150"/>
            <a:ext cx="8305800"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000" b="1"/>
              <a:t>REQUIREMENTS FOR VITAMIN E</a:t>
            </a:r>
            <a:endParaRPr lang="sr-Latn-CS" altLang="en-US" sz="2000" b="1"/>
          </a:p>
          <a:p>
            <a:pPr>
              <a:lnSpc>
                <a:spcPct val="80000"/>
              </a:lnSpc>
              <a:buFont typeface="Wingdings" panose="05000000000000000000" pitchFamily="2" charset="2"/>
              <a:buNone/>
            </a:pPr>
            <a:endParaRPr lang="fr-FR" altLang="en-US" sz="2000" b="1"/>
          </a:p>
          <a:p>
            <a:pPr>
              <a:lnSpc>
                <a:spcPct val="80000"/>
              </a:lnSpc>
              <a:buFont typeface="Wingdings" panose="05000000000000000000" pitchFamily="2" charset="2"/>
              <a:buNone/>
            </a:pPr>
            <a:r>
              <a:rPr lang="en" altLang="en-US" sz="2000"/>
              <a:t>Daily requirements for vitamin E depend on the amount of polyunsaturated fatty acids in the diet and range from 6-11 mg </a:t>
            </a:r>
            <a:r>
              <a:rPr lang="en" altLang="en-US" sz="2000">
                <a:sym typeface="Symbol" panose="05050102010706020507" pitchFamily="18" charset="2"/>
              </a:rPr>
              <a:t> </a:t>
            </a:r>
            <a:r>
              <a:rPr lang="en" altLang="en-US" sz="2000"/>
              <a:t>-tocopherol in children up to 15 mg </a:t>
            </a:r>
            <a:r>
              <a:rPr lang="en" altLang="en-US" sz="2000">
                <a:sym typeface="Symbol" panose="05050102010706020507" pitchFamily="18" charset="2"/>
              </a:rPr>
              <a:t> </a:t>
            </a:r>
            <a:r>
              <a:rPr lang="en" altLang="en-US" sz="2000"/>
              <a:t>-tocopherol in people over 14 years old. However, there are experts who recommend doses of </a:t>
            </a:r>
            <a:r>
              <a:rPr lang="en" altLang="en-US" sz="2000">
                <a:sym typeface="Symbol" panose="05050102010706020507" pitchFamily="18" charset="2"/>
              </a:rPr>
              <a:t> </a:t>
            </a:r>
            <a:r>
              <a:rPr lang="en" altLang="en-US" sz="2000"/>
              <a:t>-tocopherol to middle-aged and elderly people due to its strong antioxidant properties, although clinical benefits have not yet been proven (except for some digestive disorders).</a:t>
            </a:r>
          </a:p>
          <a:p>
            <a:pPr>
              <a:lnSpc>
                <a:spcPct val="80000"/>
              </a:lnSpc>
              <a:buFont typeface="Wingdings" panose="05000000000000000000" pitchFamily="2" charset="2"/>
              <a:buNone/>
            </a:pPr>
            <a:endParaRPr lang="sr-Latn-CS" altLang="en-US" sz="2000"/>
          </a:p>
          <a:p>
            <a:pPr>
              <a:lnSpc>
                <a:spcPct val="80000"/>
              </a:lnSpc>
              <a:buFont typeface="Wingdings" panose="05000000000000000000" pitchFamily="2" charset="2"/>
              <a:buNone/>
            </a:pPr>
            <a:r>
              <a:rPr lang="en" altLang="en-US" sz="2000" b="1"/>
              <a:t>TOXICITY OF VITAMIN E</a:t>
            </a:r>
            <a:endParaRPr lang="sr-Latn-CS" altLang="en-US" sz="2000" b="1"/>
          </a:p>
          <a:p>
            <a:pPr>
              <a:lnSpc>
                <a:spcPct val="80000"/>
              </a:lnSpc>
              <a:buFont typeface="Wingdings" panose="05000000000000000000" pitchFamily="2" charset="2"/>
              <a:buNone/>
            </a:pPr>
            <a:endParaRPr lang="fr-FR" altLang="en-US" sz="2000"/>
          </a:p>
          <a:p>
            <a:pPr>
              <a:lnSpc>
                <a:spcPct val="80000"/>
              </a:lnSpc>
              <a:buFont typeface="Wingdings" panose="05000000000000000000" pitchFamily="2" charset="2"/>
              <a:buNone/>
            </a:pPr>
            <a:r>
              <a:rPr lang="en" altLang="en-US" sz="2000"/>
              <a:t>Vitamin E is a liposoluble vitamin whose toxicity has not been confirmed even at very high concentrations.</a:t>
            </a:r>
          </a:p>
          <a:p>
            <a:pPr>
              <a:lnSpc>
                <a:spcPct val="80000"/>
              </a:lnSpc>
              <a:buFont typeface="Wingdings" panose="05000000000000000000" pitchFamily="2" charset="2"/>
              <a:buNone/>
            </a:pPr>
            <a:endParaRPr lang="sr-Latn-CS" altLang="en-US" sz="2000"/>
          </a:p>
          <a:p>
            <a:pPr>
              <a:lnSpc>
                <a:spcPct val="80000"/>
              </a:lnSpc>
              <a:buFont typeface="Wingdings" panose="05000000000000000000" pitchFamily="2" charset="2"/>
              <a:buNone/>
            </a:pPr>
            <a:r>
              <a:rPr lang="en" altLang="en-US" sz="2000" b="1"/>
              <a:t>SOURCES OF VITAMIN E IN FOOD</a:t>
            </a:r>
            <a:endParaRPr lang="sr-Latn-CS" altLang="en-US" sz="2000" b="1"/>
          </a:p>
          <a:p>
            <a:pPr>
              <a:lnSpc>
                <a:spcPct val="80000"/>
              </a:lnSpc>
              <a:buFont typeface="Wingdings" panose="05000000000000000000" pitchFamily="2" charset="2"/>
              <a:buNone/>
            </a:pPr>
            <a:endParaRPr lang="fr-FR" altLang="en-US" sz="2000"/>
          </a:p>
          <a:p>
            <a:pPr>
              <a:lnSpc>
                <a:spcPct val="80000"/>
              </a:lnSpc>
              <a:buFont typeface="Wingdings" panose="05000000000000000000" pitchFamily="2" charset="2"/>
              <a:buNone/>
            </a:pPr>
            <a:r>
              <a:rPr lang="en" altLang="en-US" sz="2000"/>
              <a:t>The main source of vitamin E in the diet are vegetable oils . </a:t>
            </a:r>
            <a:endParaRPr lang="en-US" altLang="en-US" sz="20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
          <p:cNvSpPr txBox="1">
            <a:spLocks noChangeArrowheads="1"/>
          </p:cNvSpPr>
          <p:nvPr/>
        </p:nvSpPr>
        <p:spPr bwMode="auto">
          <a:xfrm>
            <a:off x="395288" y="836613"/>
            <a:ext cx="8305800" cy="417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400" b="1" u="sng" dirty="0"/>
              <a:t>Vitamin K</a:t>
            </a:r>
            <a:endParaRPr lang="sr-Latn-CS" altLang="en-US" sz="2400" b="1" u="sng" dirty="0"/>
          </a:p>
          <a:p>
            <a:pPr>
              <a:lnSpc>
                <a:spcPct val="80000"/>
              </a:lnSpc>
              <a:buFont typeface="Wingdings" panose="05000000000000000000" pitchFamily="2" charset="2"/>
              <a:buNone/>
            </a:pPr>
            <a:endParaRPr lang="en-US" altLang="en-US" sz="2400" b="1" u="sng" dirty="0"/>
          </a:p>
          <a:p>
            <a:pPr>
              <a:lnSpc>
                <a:spcPct val="80000"/>
              </a:lnSpc>
              <a:buFont typeface="Wingdings" panose="05000000000000000000" pitchFamily="2" charset="2"/>
              <a:buNone/>
            </a:pPr>
            <a:r>
              <a:rPr lang="en" altLang="en-US" sz="2000" b="1" dirty="0"/>
              <a:t>PHYSICAL AND CHEMICAL CHARACTERISTICS OF VITAMIN K</a:t>
            </a:r>
            <a:endParaRPr lang="sr-Latn-CS" altLang="en-US" sz="2000" b="1" dirty="0"/>
          </a:p>
          <a:p>
            <a:pPr>
              <a:lnSpc>
                <a:spcPct val="80000"/>
              </a:lnSpc>
              <a:buFont typeface="Wingdings" panose="05000000000000000000" pitchFamily="2" charset="2"/>
              <a:buNone/>
            </a:pPr>
            <a:endParaRPr lang="de-DE" altLang="en-US" sz="2000" dirty="0"/>
          </a:p>
          <a:p>
            <a:pPr>
              <a:lnSpc>
                <a:spcPct val="80000"/>
              </a:lnSpc>
              <a:buFont typeface="Wingdings" panose="05000000000000000000" pitchFamily="2" charset="2"/>
              <a:buNone/>
            </a:pPr>
            <a:r>
              <a:rPr lang="en" altLang="en-US" sz="2000" dirty="0"/>
              <a:t> Vitamin K represents a group of compounds consisting of liposoluble </a:t>
            </a:r>
            <a:r>
              <a:rPr lang="en" altLang="en-US" sz="2000" b="1" i="1" dirty="0" smtClean="0"/>
              <a:t>K</a:t>
            </a:r>
            <a:r>
              <a:rPr lang="en" altLang="en-US" sz="2000" b="1" i="1" baseline="-25000" dirty="0" smtClean="0"/>
              <a:t>1 </a:t>
            </a:r>
            <a:r>
              <a:rPr lang="en" altLang="en-US" sz="2000" b="1" dirty="0" smtClean="0"/>
              <a:t>(</a:t>
            </a:r>
            <a:r>
              <a:rPr lang="en" altLang="en-US" sz="2000" b="1" i="1" dirty="0" smtClean="0"/>
              <a:t>phylloquinone</a:t>
            </a:r>
            <a:r>
              <a:rPr lang="en" altLang="en-US" sz="2000" b="1" dirty="0" smtClean="0"/>
              <a:t>) </a:t>
            </a:r>
            <a:r>
              <a:rPr lang="en" altLang="en-US" sz="2000" dirty="0"/>
              <a:t>and </a:t>
            </a:r>
            <a:r>
              <a:rPr lang="en" altLang="en-US" sz="2000" b="1" i="1" dirty="0" smtClean="0"/>
              <a:t>K</a:t>
            </a:r>
            <a:r>
              <a:rPr lang="en" altLang="en-US" sz="2000" b="1" i="1" baseline="-25000" dirty="0" smtClean="0"/>
              <a:t>2 </a:t>
            </a:r>
            <a:r>
              <a:rPr lang="en" altLang="en-US" sz="2000" b="1" dirty="0" smtClean="0"/>
              <a:t>(</a:t>
            </a:r>
            <a:r>
              <a:rPr lang="en" altLang="en-US" sz="2000" b="1" i="1" dirty="0" smtClean="0"/>
              <a:t>menaquinone </a:t>
            </a:r>
            <a:r>
              <a:rPr lang="en" altLang="en-US" sz="2000" b="1" dirty="0"/>
              <a:t>), </a:t>
            </a:r>
            <a:r>
              <a:rPr lang="en" altLang="en-US" sz="2000" dirty="0"/>
              <a:t>as well as water-soluble </a:t>
            </a:r>
            <a:r>
              <a:rPr lang="en" altLang="en-US" sz="2000" b="1" i="1" dirty="0" smtClean="0"/>
              <a:t>K</a:t>
            </a:r>
            <a:r>
              <a:rPr lang="en" altLang="en-US" sz="2000" b="1" i="1" baseline="-25000" dirty="0" smtClean="0"/>
              <a:t>3 </a:t>
            </a:r>
            <a:r>
              <a:rPr lang="en" altLang="en-US" sz="2000" b="1" dirty="0" smtClean="0"/>
              <a:t>(</a:t>
            </a:r>
            <a:r>
              <a:rPr lang="en" altLang="en-US" sz="2000" b="1" i="1" dirty="0" smtClean="0"/>
              <a:t>menadione</a:t>
            </a:r>
            <a:r>
              <a:rPr lang="en" altLang="en-US" sz="2000" b="1" dirty="0" smtClean="0"/>
              <a:t>). </a:t>
            </a:r>
            <a:r>
              <a:rPr lang="en" altLang="en-US" sz="2000" dirty="0"/>
              <a:t>They are responsible for blood coagulation, which is why they got the common name (coagulation vitamin = vitamin K). For the discovery of vitamin K, the Danish scientist Henrik Dam from the University of Copenhagen received the Nobel Prize for Physiology and Medicine. </a:t>
            </a:r>
            <a:r>
              <a:rPr lang="en" altLang="en-US" sz="2000" dirty="0" smtClean="0"/>
              <a:t>K</a:t>
            </a:r>
            <a:r>
              <a:rPr lang="en" altLang="en-US" sz="2000" baseline="-25000" dirty="0" smtClean="0"/>
              <a:t>1 </a:t>
            </a:r>
            <a:r>
              <a:rPr lang="en" altLang="en-US" sz="2000" dirty="0"/>
              <a:t>(phylloquinone) is the most common form of vitamin K found in food, but </a:t>
            </a:r>
            <a:r>
              <a:rPr lang="en" altLang="en-US" sz="2000" dirty="0" smtClean="0"/>
              <a:t>K</a:t>
            </a:r>
            <a:r>
              <a:rPr lang="en" altLang="en-US" sz="2000" baseline="-25000" dirty="0" smtClean="0"/>
              <a:t>2 </a:t>
            </a:r>
            <a:r>
              <a:rPr lang="en" altLang="en-US" sz="2000" dirty="0"/>
              <a:t>(menaquinone) is synthesized in the intestines (by intestinal bacteria) and is therefore an internal source of vitamin K.</a:t>
            </a:r>
            <a:endParaRPr lang="en-US" altLang="en-US" sz="20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395288" y="404813"/>
            <a:ext cx="83058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000" b="1" dirty="0"/>
              <a:t>DISORDERS ARISING DUE TO VITAMIN K DEFICIENCY</a:t>
            </a:r>
            <a:endParaRPr lang="sr-Latn-CS" altLang="en-US" sz="2000" b="1" dirty="0"/>
          </a:p>
          <a:p>
            <a:pPr>
              <a:lnSpc>
                <a:spcPct val="80000"/>
              </a:lnSpc>
              <a:buFont typeface="Wingdings" panose="05000000000000000000" pitchFamily="2" charset="2"/>
              <a:buNone/>
            </a:pPr>
            <a:endParaRPr lang="en-GB" altLang="en-US" sz="1000" b="1" dirty="0"/>
          </a:p>
          <a:p>
            <a:pPr>
              <a:lnSpc>
                <a:spcPct val="80000"/>
              </a:lnSpc>
              <a:buFont typeface="Wingdings" panose="05000000000000000000" pitchFamily="2" charset="2"/>
              <a:buNone/>
            </a:pPr>
            <a:r>
              <a:rPr lang="en" altLang="en-US" sz="2000" dirty="0"/>
              <a:t>The most significant disorder that occurs due to an insufficient amount of vitamin K is </a:t>
            </a:r>
            <a:r>
              <a:rPr lang="en" altLang="en-US" sz="2000" b="1" i="1" dirty="0"/>
              <a:t>prolonged bleeding </a:t>
            </a:r>
            <a:r>
              <a:rPr lang="en" altLang="en-US" sz="2000" b="1" i="1" dirty="0" smtClean="0"/>
              <a:t>time</a:t>
            </a:r>
            <a:r>
              <a:rPr lang="en" altLang="en-US" sz="2000" dirty="0" smtClean="0"/>
              <a:t>.</a:t>
            </a:r>
            <a:endParaRPr lang="sr-Latn-CS" altLang="en-US" sz="2000" dirty="0"/>
          </a:p>
          <a:p>
            <a:pPr>
              <a:lnSpc>
                <a:spcPct val="80000"/>
              </a:lnSpc>
              <a:buFont typeface="Wingdings" panose="05000000000000000000" pitchFamily="2" charset="2"/>
              <a:buNone/>
            </a:pPr>
            <a:endParaRPr lang="en-GB" altLang="en-US" sz="2000" dirty="0"/>
          </a:p>
          <a:p>
            <a:pPr>
              <a:lnSpc>
                <a:spcPct val="80000"/>
              </a:lnSpc>
              <a:buFont typeface="Wingdings" panose="05000000000000000000" pitchFamily="2" charset="2"/>
              <a:buNone/>
            </a:pPr>
            <a:r>
              <a:rPr lang="en" altLang="en-US" sz="2000" b="1" dirty="0"/>
              <a:t>VITAMIN K REQUIREMENTS</a:t>
            </a:r>
            <a:endParaRPr lang="sr-Latn-CS" altLang="en-US" sz="2000" b="1" dirty="0"/>
          </a:p>
          <a:p>
            <a:pPr>
              <a:lnSpc>
                <a:spcPct val="80000"/>
              </a:lnSpc>
              <a:buFont typeface="Wingdings" panose="05000000000000000000" pitchFamily="2" charset="2"/>
              <a:buNone/>
            </a:pPr>
            <a:endParaRPr lang="en-GB" altLang="en-US" sz="1000" b="1" dirty="0"/>
          </a:p>
          <a:p>
            <a:pPr>
              <a:lnSpc>
                <a:spcPct val="80000"/>
              </a:lnSpc>
              <a:buFont typeface="Wingdings" panose="05000000000000000000" pitchFamily="2" charset="2"/>
              <a:buNone/>
            </a:pPr>
            <a:r>
              <a:rPr lang="en" altLang="en-US" sz="2000" dirty="0"/>
              <a:t>Daily requirements for vitamin K (in addition to internal production in the intestines) are 120 </a:t>
            </a:r>
            <a:r>
              <a:rPr lang="en" altLang="en-US" sz="2000" dirty="0">
                <a:sym typeface="Symbol" panose="05050102010706020507" pitchFamily="18" charset="2"/>
              </a:rPr>
              <a:t> g </a:t>
            </a:r>
            <a:r>
              <a:rPr lang="en" altLang="en-US" sz="2000" dirty="0"/>
              <a:t>for adult men and 90 </a:t>
            </a:r>
            <a:r>
              <a:rPr lang="en" altLang="en-US" sz="2000" dirty="0">
                <a:sym typeface="Symbol" panose="05050102010706020507" pitchFamily="18" charset="2"/>
              </a:rPr>
              <a:t> </a:t>
            </a:r>
            <a:r>
              <a:rPr lang="en" altLang="en-US" sz="2000" dirty="0"/>
              <a:t>g for adult women, and a special dosing and administration system is required for infants (must not be below 1 </a:t>
            </a:r>
            <a:r>
              <a:rPr lang="en" altLang="en-US" sz="2000" dirty="0">
                <a:sym typeface="Symbol" panose="05050102010706020507" pitchFamily="18" charset="2"/>
              </a:rPr>
              <a:t> </a:t>
            </a:r>
            <a:r>
              <a:rPr lang="en" altLang="en-US" sz="2000" dirty="0"/>
              <a:t>g / kg of body weight) .</a:t>
            </a:r>
            <a:endParaRPr lang="sr-Latn-CS" altLang="en-US" sz="2000" dirty="0"/>
          </a:p>
          <a:p>
            <a:pPr>
              <a:lnSpc>
                <a:spcPct val="80000"/>
              </a:lnSpc>
              <a:buFont typeface="Wingdings" panose="05000000000000000000" pitchFamily="2" charset="2"/>
              <a:buNone/>
            </a:pPr>
            <a:endParaRPr lang="en-US" altLang="en-US" sz="2000" dirty="0"/>
          </a:p>
          <a:p>
            <a:pPr>
              <a:lnSpc>
                <a:spcPct val="80000"/>
              </a:lnSpc>
              <a:buFont typeface="Wingdings" panose="05000000000000000000" pitchFamily="2" charset="2"/>
              <a:buNone/>
            </a:pPr>
            <a:r>
              <a:rPr lang="en" altLang="en-US" sz="2000" b="1" dirty="0"/>
              <a:t>TOXICITY OF VITAMIN K</a:t>
            </a:r>
          </a:p>
          <a:p>
            <a:pPr>
              <a:lnSpc>
                <a:spcPct val="80000"/>
              </a:lnSpc>
              <a:buFont typeface="Wingdings" panose="05000000000000000000" pitchFamily="2" charset="2"/>
              <a:buNone/>
            </a:pPr>
            <a:endParaRPr lang="sr-Latn-CS" altLang="en-US" sz="1000" b="1" dirty="0"/>
          </a:p>
          <a:p>
            <a:pPr>
              <a:lnSpc>
                <a:spcPct val="80000"/>
              </a:lnSpc>
              <a:buFont typeface="Wingdings" panose="05000000000000000000" pitchFamily="2" charset="2"/>
              <a:buNone/>
            </a:pPr>
            <a:r>
              <a:rPr lang="en" altLang="en-US" sz="2000" dirty="0"/>
              <a:t> Vitamin K toxicity has not been confirmed even at very high concentrations.</a:t>
            </a:r>
            <a:endParaRPr lang="sr-Latn-CS" altLang="en-US" sz="2000" dirty="0"/>
          </a:p>
          <a:p>
            <a:pPr>
              <a:lnSpc>
                <a:spcPct val="80000"/>
              </a:lnSpc>
              <a:buFont typeface="Wingdings" panose="05000000000000000000" pitchFamily="2" charset="2"/>
              <a:buNone/>
            </a:pPr>
            <a:endParaRPr lang="en-US" altLang="en-US" sz="2000" dirty="0"/>
          </a:p>
          <a:p>
            <a:pPr>
              <a:lnSpc>
                <a:spcPct val="80000"/>
              </a:lnSpc>
              <a:buFont typeface="Wingdings" panose="05000000000000000000" pitchFamily="2" charset="2"/>
              <a:buNone/>
            </a:pPr>
            <a:r>
              <a:rPr lang="en" altLang="en-US" sz="2000" b="1" dirty="0"/>
              <a:t>SOURCES OF VITAMIN K IN FOOD</a:t>
            </a:r>
            <a:endParaRPr lang="sr-Latn-CS" altLang="en-US" sz="2000" b="1" dirty="0"/>
          </a:p>
          <a:p>
            <a:pPr>
              <a:lnSpc>
                <a:spcPct val="80000"/>
              </a:lnSpc>
              <a:buFont typeface="Wingdings" panose="05000000000000000000" pitchFamily="2" charset="2"/>
              <a:buNone/>
            </a:pPr>
            <a:endParaRPr lang="en-US" altLang="en-US" sz="1000" b="1" dirty="0"/>
          </a:p>
          <a:p>
            <a:pPr>
              <a:lnSpc>
                <a:spcPct val="80000"/>
              </a:lnSpc>
              <a:buFont typeface="Wingdings" panose="05000000000000000000" pitchFamily="2" charset="2"/>
              <a:buNone/>
            </a:pPr>
            <a:r>
              <a:rPr lang="en" altLang="en-US" sz="2000" dirty="0"/>
              <a:t> The main source of vitamin K in the diet is liver and green </a:t>
            </a:r>
            <a:r>
              <a:rPr lang="en" altLang="en-US" sz="2000" dirty="0" smtClean="0"/>
              <a:t>vegetables. </a:t>
            </a:r>
            <a:endParaRPr lang="en" alt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4"/>
          <p:cNvSpPr txBox="1">
            <a:spLocks noChangeArrowheads="1"/>
          </p:cNvSpPr>
          <p:nvPr/>
        </p:nvSpPr>
        <p:spPr bwMode="auto">
          <a:xfrm>
            <a:off x="395288" y="476250"/>
            <a:ext cx="8305800"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Font typeface="Wingdings" panose="05000000000000000000" pitchFamily="2" charset="2"/>
              <a:buNone/>
            </a:pPr>
            <a:r>
              <a:rPr lang="en" altLang="en-US" sz="2400" b="1" u="sng" dirty="0"/>
              <a:t>Vitamin C</a:t>
            </a:r>
            <a:endParaRPr lang="sr-Latn-CS" altLang="en-US" sz="2400" b="1" u="sng" dirty="0"/>
          </a:p>
          <a:p>
            <a:pPr>
              <a:buFont typeface="Wingdings" panose="05000000000000000000" pitchFamily="2" charset="2"/>
              <a:buNone/>
            </a:pPr>
            <a:endParaRPr lang="en-US" altLang="en-US" sz="2400" b="1" u="sng" dirty="0"/>
          </a:p>
          <a:p>
            <a:pPr>
              <a:buFont typeface="Wingdings" panose="05000000000000000000" pitchFamily="2" charset="2"/>
              <a:buNone/>
            </a:pPr>
            <a:endParaRPr lang="sr-Latn-CS" altLang="en-US" sz="900" u="sng" dirty="0"/>
          </a:p>
          <a:p>
            <a:pPr>
              <a:buFont typeface="Wingdings" panose="05000000000000000000" pitchFamily="2" charset="2"/>
              <a:buNone/>
            </a:pPr>
            <a:r>
              <a:rPr lang="en-US" altLang="en-US" sz="2000" b="1" dirty="0"/>
              <a:t>PHYSICAL AND CHEMICAL CHARACTERISTICS OF VITAMIN </a:t>
            </a:r>
            <a:r>
              <a:rPr lang="en-US" altLang="en-US" sz="2000" b="1" dirty="0" smtClean="0"/>
              <a:t>C</a:t>
            </a:r>
            <a:endParaRPr lang="sr-Cyrl-RS" altLang="en-US" sz="2000" b="1" dirty="0" smtClean="0"/>
          </a:p>
          <a:p>
            <a:pPr>
              <a:buFont typeface="Wingdings" panose="05000000000000000000" pitchFamily="2" charset="2"/>
              <a:buNone/>
            </a:pPr>
            <a:endParaRPr lang="fr-FR" altLang="en-US" sz="900" b="1" dirty="0"/>
          </a:p>
          <a:p>
            <a:pPr>
              <a:buFont typeface="Wingdings" panose="05000000000000000000" pitchFamily="2" charset="2"/>
              <a:buNone/>
            </a:pPr>
            <a:r>
              <a:rPr lang="en" altLang="en-US" sz="2000" dirty="0"/>
              <a:t> </a:t>
            </a:r>
            <a:r>
              <a:rPr lang="en-US" altLang="en-US" sz="2000" dirty="0"/>
              <a:t>The first data on </a:t>
            </a:r>
            <a:r>
              <a:rPr lang="en-US" altLang="en-US" sz="2000" b="1" dirty="0"/>
              <a:t>vitamin C</a:t>
            </a:r>
            <a:r>
              <a:rPr lang="en-US" altLang="en-US" sz="2000" dirty="0" smtClean="0"/>
              <a:t> </a:t>
            </a:r>
            <a:r>
              <a:rPr lang="en-US" altLang="en-US" sz="2000" dirty="0"/>
              <a:t>are related to British sailors who noticed that on long journeys, taking lemon juice could prevent the development of </a:t>
            </a:r>
            <a:r>
              <a:rPr lang="en-US" altLang="en-US" sz="2000" b="1" u="sng" dirty="0"/>
              <a:t>scurvy</a:t>
            </a:r>
            <a:r>
              <a:rPr lang="en-US" altLang="en-US" sz="2000" dirty="0"/>
              <a:t>, a disease that was manifested by heavy bleeding and was caused by a monotonous and poor-quality diet. The chemical name of vitamin </a:t>
            </a:r>
            <a:r>
              <a:rPr lang="en-US" altLang="en-US" sz="2000" dirty="0" smtClean="0"/>
              <a:t>C </a:t>
            </a:r>
            <a:r>
              <a:rPr lang="en-US" altLang="en-US" sz="2000" dirty="0"/>
              <a:t>is ascorbic acid and its structure is very similar to glucose. However, unlike animals, humans cannot synthesize vitamin </a:t>
            </a:r>
            <a:r>
              <a:rPr lang="en-US" altLang="en-US" sz="2000" dirty="0" smtClean="0"/>
              <a:t>C </a:t>
            </a:r>
            <a:r>
              <a:rPr lang="en-US" altLang="en-US" sz="2000" dirty="0"/>
              <a:t>themselves due to the lack of a specific enzyme that converts glucose into ascorbic acid. Vitamin </a:t>
            </a:r>
            <a:r>
              <a:rPr lang="en-US" altLang="en-US" sz="2000" dirty="0" smtClean="0"/>
              <a:t>C </a:t>
            </a:r>
            <a:r>
              <a:rPr lang="en-US" altLang="en-US" sz="2000" dirty="0"/>
              <a:t>is an unstable acid that oxidizes easily and is resistant to oxygen, alkalis and high temperatures (important to keep in mind when preparing food).</a:t>
            </a:r>
            <a:endParaRPr lang="en-US" alt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3"/>
          <p:cNvSpPr txBox="1">
            <a:spLocks noChangeArrowheads="1"/>
          </p:cNvSpPr>
          <p:nvPr/>
        </p:nvSpPr>
        <p:spPr bwMode="auto">
          <a:xfrm>
            <a:off x="468313" y="476250"/>
            <a:ext cx="83058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endParaRPr lang="sr-Latn-CS" altLang="en-US" sz="1800" b="1" dirty="0"/>
          </a:p>
          <a:p>
            <a:pPr>
              <a:lnSpc>
                <a:spcPct val="80000"/>
              </a:lnSpc>
              <a:buFont typeface="Wingdings" panose="05000000000000000000" pitchFamily="2" charset="2"/>
              <a:buNone/>
            </a:pPr>
            <a:r>
              <a:rPr lang="en" altLang="en-US" sz="2400" b="1" dirty="0"/>
              <a:t>ABSORPTION, TRANSPORT AND STORAGE OF VITAMIN </a:t>
            </a:r>
            <a:r>
              <a:rPr lang="en-US" altLang="en-US" sz="2400" b="1" dirty="0" smtClean="0"/>
              <a:t>C</a:t>
            </a:r>
            <a:endParaRPr lang="sr-Latn-CS" altLang="en-US" sz="2400" b="1" dirty="0"/>
          </a:p>
          <a:p>
            <a:pPr>
              <a:lnSpc>
                <a:spcPct val="80000"/>
              </a:lnSpc>
              <a:buFont typeface="Wingdings" panose="05000000000000000000" pitchFamily="2" charset="2"/>
              <a:buNone/>
            </a:pPr>
            <a:endParaRPr lang="fr-FR" altLang="en-US" sz="2400" b="1" dirty="0"/>
          </a:p>
          <a:p>
            <a:pPr>
              <a:lnSpc>
                <a:spcPct val="80000"/>
              </a:lnSpc>
              <a:buFont typeface="Wingdings" panose="05000000000000000000" pitchFamily="2" charset="2"/>
              <a:buNone/>
            </a:pPr>
            <a:r>
              <a:rPr lang="en" altLang="en-US" sz="2000" dirty="0"/>
              <a:t> Absorption of vitamin C is easy and takes place in the small intestine. However, disorders of gastric secretion and bleeding can significantly reduce the resorption of vitamin </a:t>
            </a:r>
            <a:r>
              <a:rPr lang="en" altLang="en-US" sz="2000" dirty="0" smtClean="0"/>
              <a:t>C. </a:t>
            </a:r>
            <a:r>
              <a:rPr lang="en" altLang="en-US" sz="2000" dirty="0"/>
              <a:t>Vitamin </a:t>
            </a:r>
            <a:r>
              <a:rPr lang="en" altLang="en-US" sz="2000" dirty="0" smtClean="0"/>
              <a:t>C </a:t>
            </a:r>
            <a:r>
              <a:rPr lang="en" altLang="en-US" sz="2000" dirty="0"/>
              <a:t>is not stored in special organs (like liposoluble vitamins), but a certain amount exists in all tissues, while the excess is eliminated with urine. </a:t>
            </a:r>
            <a:r>
              <a:rPr lang="en-US" altLang="en-US" sz="2000" dirty="0"/>
              <a:t>It is considered that the body of an adult has 0.3-2 g of vitamin </a:t>
            </a:r>
            <a:r>
              <a:rPr lang="en-US" altLang="en-US" sz="2000" dirty="0" smtClean="0"/>
              <a:t>C, </a:t>
            </a:r>
            <a:r>
              <a:rPr lang="en-US" altLang="en-US" sz="2000" dirty="0"/>
              <a:t>which is a supply for about 3 months. Human milk for the needs of infants contains sufficient amounts of this vitamin, which is not the case with cow's milk, where supplementation is required.</a:t>
            </a:r>
            <a:endParaRPr lang="sr-Latn-CS" altLang="en-US" sz="2000" dirty="0"/>
          </a:p>
          <a:p>
            <a:pPr>
              <a:lnSpc>
                <a:spcPct val="80000"/>
              </a:lnSpc>
              <a:buFont typeface="Wingdings" panose="05000000000000000000" pitchFamily="2" charset="2"/>
              <a:buNone/>
            </a:pPr>
            <a:r>
              <a:rPr lang="en" altLang="en-US" sz="2000" dirty="0"/>
              <a:t> </a:t>
            </a:r>
          </a:p>
          <a:p>
            <a:pPr>
              <a:lnSpc>
                <a:spcPct val="80000"/>
              </a:lnSpc>
              <a:buFont typeface="Wingdings" panose="05000000000000000000" pitchFamily="2" charset="2"/>
              <a:buNone/>
            </a:pPr>
            <a:r>
              <a:rPr lang="en" altLang="en-US" sz="2400" b="1" dirty="0"/>
              <a:t>THE ROLE OF VITAMIN </a:t>
            </a:r>
            <a:r>
              <a:rPr lang="en" altLang="en-US" sz="2400" b="1" dirty="0" smtClean="0"/>
              <a:t>C</a:t>
            </a:r>
            <a:endParaRPr lang="sr-Latn-CS" altLang="en-US" sz="2400" b="1" dirty="0"/>
          </a:p>
          <a:p>
            <a:pPr>
              <a:lnSpc>
                <a:spcPct val="80000"/>
              </a:lnSpc>
              <a:buFont typeface="Wingdings" panose="05000000000000000000" pitchFamily="2" charset="2"/>
              <a:buNone/>
            </a:pPr>
            <a:endParaRPr lang="fr-FR" altLang="en-US" sz="1000" dirty="0"/>
          </a:p>
          <a:p>
            <a:pPr>
              <a:lnSpc>
                <a:spcPct val="80000"/>
              </a:lnSpc>
              <a:buFont typeface="Wingdings" panose="05000000000000000000" pitchFamily="2" charset="2"/>
              <a:buNone/>
            </a:pPr>
            <a:r>
              <a:rPr lang="en" altLang="en-US" sz="2000" dirty="0"/>
              <a:t> </a:t>
            </a:r>
            <a:r>
              <a:rPr lang="en" altLang="en-US" sz="2000" b="1" i="1" dirty="0"/>
              <a:t>Vitamin </a:t>
            </a:r>
            <a:r>
              <a:rPr lang="en" altLang="en-US" sz="2000" b="1" i="1" dirty="0" smtClean="0"/>
              <a:t>C, </a:t>
            </a:r>
            <a:r>
              <a:rPr lang="en" altLang="en-US" sz="2000" b="1" i="1" dirty="0"/>
              <a:t>together with vitamin A and vitamin E, is considered an antioxidant </a:t>
            </a:r>
            <a:r>
              <a:rPr lang="en" altLang="en-US" sz="2000" dirty="0"/>
              <a:t>because it protects cellular systems from the production of free radicals. Also, vitamin </a:t>
            </a:r>
            <a:r>
              <a:rPr lang="en" altLang="en-US" sz="2000" dirty="0" smtClean="0"/>
              <a:t>C </a:t>
            </a:r>
            <a:r>
              <a:rPr lang="en" altLang="en-US" sz="2000" dirty="0"/>
              <a:t>plays a significant </a:t>
            </a:r>
            <a:r>
              <a:rPr lang="en" altLang="en-US" sz="2000" b="1" i="1" dirty="0"/>
              <a:t>role in the definitive formation and stabilization of the basic matrix of bones, cartilage, dentin, collagen and connective tissue, as well as in the resistance of blood vessel walls </a:t>
            </a:r>
            <a:r>
              <a:rPr lang="en" altLang="en-US" sz="2000" dirty="0"/>
              <a:t>. In addition, vitamin </a:t>
            </a:r>
            <a:r>
              <a:rPr lang="en" altLang="en-US" sz="2000" dirty="0" smtClean="0"/>
              <a:t>C </a:t>
            </a:r>
            <a:r>
              <a:rPr lang="en" altLang="en-US" sz="2000" dirty="0"/>
              <a:t>is present in all particularly metabolically active tissues, where it plays a significant </a:t>
            </a:r>
            <a:r>
              <a:rPr lang="en" altLang="en-US" sz="2000" b="1" i="1" dirty="0"/>
              <a:t>role in the absorption and metabolism of </a:t>
            </a:r>
            <a:r>
              <a:rPr lang="en" altLang="en-US" sz="2000" b="1" i="1" dirty="0" smtClean="0"/>
              <a:t>iron</a:t>
            </a:r>
            <a:r>
              <a:rPr lang="en" altLang="en-US" sz="2000" dirty="0" smtClean="0"/>
              <a:t>.</a:t>
            </a:r>
            <a:endParaRPr lang="en-US" alt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3"/>
          <p:cNvSpPr txBox="1">
            <a:spLocks noChangeArrowheads="1"/>
          </p:cNvSpPr>
          <p:nvPr/>
        </p:nvSpPr>
        <p:spPr bwMode="auto">
          <a:xfrm>
            <a:off x="395288" y="981074"/>
            <a:ext cx="8305800" cy="4896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000" b="1" dirty="0"/>
              <a:t>DISORDERS CAUSED BY VITAMIN </a:t>
            </a:r>
            <a:r>
              <a:rPr lang="en" altLang="en-US" sz="2000" b="1" dirty="0" smtClean="0"/>
              <a:t>C </a:t>
            </a:r>
            <a:r>
              <a:rPr lang="en" altLang="en-US" sz="2000" b="1" dirty="0"/>
              <a:t>DEFICIENCY</a:t>
            </a:r>
          </a:p>
          <a:p>
            <a:pPr>
              <a:lnSpc>
                <a:spcPct val="80000"/>
              </a:lnSpc>
              <a:buFont typeface="Wingdings" panose="05000000000000000000" pitchFamily="2" charset="2"/>
              <a:buNone/>
            </a:pPr>
            <a:r>
              <a:rPr lang="en" altLang="en-US" sz="2000" dirty="0"/>
              <a:t> Lack of vitamin </a:t>
            </a:r>
            <a:r>
              <a:rPr lang="en" altLang="en-US" sz="2000" dirty="0" smtClean="0"/>
              <a:t>C </a:t>
            </a:r>
            <a:r>
              <a:rPr lang="en" altLang="en-US" sz="2000" dirty="0"/>
              <a:t>is manifested by </a:t>
            </a:r>
            <a:r>
              <a:rPr lang="en" altLang="en-US" sz="2000" b="1" i="1" dirty="0"/>
              <a:t>diffuse bleeding in the tissues, increased fragility of bones and slow healing of wounds </a:t>
            </a:r>
            <a:r>
              <a:rPr lang="en" altLang="en-US" sz="2000" dirty="0"/>
              <a:t>.</a:t>
            </a:r>
          </a:p>
          <a:p>
            <a:pPr>
              <a:lnSpc>
                <a:spcPct val="80000"/>
              </a:lnSpc>
              <a:buFont typeface="Wingdings" panose="05000000000000000000" pitchFamily="2" charset="2"/>
              <a:buNone/>
            </a:pPr>
            <a:endParaRPr lang="sr-Latn-CS" altLang="en-US" sz="2000" dirty="0"/>
          </a:p>
          <a:p>
            <a:pPr>
              <a:lnSpc>
                <a:spcPct val="80000"/>
              </a:lnSpc>
              <a:buFont typeface="Wingdings" panose="05000000000000000000" pitchFamily="2" charset="2"/>
              <a:buNone/>
            </a:pPr>
            <a:r>
              <a:rPr lang="en" altLang="en-US" sz="2000" b="1" dirty="0"/>
              <a:t>REQUIREMENTS FOR VITAMIN </a:t>
            </a:r>
            <a:r>
              <a:rPr lang="en" altLang="en-US" sz="2000" b="1" dirty="0" smtClean="0"/>
              <a:t>C</a:t>
            </a:r>
            <a:endParaRPr lang="en" altLang="en-US" sz="2000" b="1" dirty="0"/>
          </a:p>
          <a:p>
            <a:pPr>
              <a:lnSpc>
                <a:spcPct val="80000"/>
              </a:lnSpc>
              <a:buFont typeface="Wingdings" panose="05000000000000000000" pitchFamily="2" charset="2"/>
              <a:buNone/>
            </a:pPr>
            <a:r>
              <a:rPr lang="en" altLang="en-US" sz="2000" dirty="0"/>
              <a:t>Daily requirements for vitamin </a:t>
            </a:r>
            <a:r>
              <a:rPr lang="en" altLang="en-US" sz="2000" dirty="0" smtClean="0"/>
              <a:t>C </a:t>
            </a:r>
            <a:r>
              <a:rPr lang="en" altLang="en-US" sz="2000" dirty="0"/>
              <a:t>are 75 mg for women and 90 mg for men. The need for vitamin </a:t>
            </a:r>
            <a:r>
              <a:rPr lang="en" altLang="en-US" sz="2000" dirty="0" smtClean="0"/>
              <a:t>C </a:t>
            </a:r>
            <a:r>
              <a:rPr lang="en" altLang="en-US" sz="2000" dirty="0"/>
              <a:t>increases with fevers and infections, stress, wound healing and during the period of growth and development of the organism. </a:t>
            </a:r>
            <a:r>
              <a:rPr lang="en" altLang="en-US" sz="2000" b="1" i="1" dirty="0"/>
              <a:t>Smokers are recommended for 35 mg higher daily dose.</a:t>
            </a:r>
          </a:p>
          <a:p>
            <a:pPr>
              <a:lnSpc>
                <a:spcPct val="80000"/>
              </a:lnSpc>
              <a:buFont typeface="Wingdings" panose="05000000000000000000" pitchFamily="2" charset="2"/>
              <a:buNone/>
            </a:pPr>
            <a:endParaRPr lang="sr-Latn-CS" altLang="en-US" sz="2000" b="1" i="1" dirty="0"/>
          </a:p>
          <a:p>
            <a:pPr>
              <a:lnSpc>
                <a:spcPct val="80000"/>
              </a:lnSpc>
              <a:buFont typeface="Wingdings" panose="05000000000000000000" pitchFamily="2" charset="2"/>
              <a:buNone/>
            </a:pPr>
            <a:r>
              <a:rPr lang="en" altLang="en-US" sz="2000" b="1" dirty="0"/>
              <a:t>TOXICITY OF VITAMIN </a:t>
            </a:r>
            <a:r>
              <a:rPr lang="en" altLang="en-US" sz="2000" b="1" dirty="0" smtClean="0"/>
              <a:t>C</a:t>
            </a:r>
            <a:endParaRPr lang="en-US" altLang="en-US" sz="2000" b="1" dirty="0"/>
          </a:p>
          <a:p>
            <a:pPr>
              <a:lnSpc>
                <a:spcPct val="80000"/>
              </a:lnSpc>
              <a:buFont typeface="Wingdings" panose="05000000000000000000" pitchFamily="2" charset="2"/>
              <a:buNone/>
            </a:pPr>
            <a:r>
              <a:rPr lang="en" altLang="en-US" sz="2000" dirty="0"/>
              <a:t> The toxicity of vitamin S has not been confirmed even at very high concentrations (2 </a:t>
            </a:r>
            <a:r>
              <a:rPr lang="en" altLang="en-US" sz="2000" dirty="0" smtClean="0"/>
              <a:t>g).</a:t>
            </a:r>
            <a:endParaRPr lang="fr-FR" altLang="en-US" sz="2000" dirty="0"/>
          </a:p>
          <a:p>
            <a:pPr>
              <a:lnSpc>
                <a:spcPct val="80000"/>
              </a:lnSpc>
              <a:buFont typeface="Wingdings" panose="05000000000000000000" pitchFamily="2" charset="2"/>
              <a:buNone/>
            </a:pPr>
            <a:endParaRPr lang="sr-Latn-CS" altLang="en-US" sz="2000" dirty="0"/>
          </a:p>
          <a:p>
            <a:pPr>
              <a:lnSpc>
                <a:spcPct val="80000"/>
              </a:lnSpc>
              <a:buFont typeface="Wingdings" panose="05000000000000000000" pitchFamily="2" charset="2"/>
              <a:buNone/>
            </a:pPr>
            <a:r>
              <a:rPr lang="en" altLang="en-US" sz="2000" b="1" dirty="0"/>
              <a:t>SOURCES OF VITAMIN </a:t>
            </a:r>
            <a:r>
              <a:rPr lang="en" altLang="en-US" sz="2000" b="1" dirty="0" smtClean="0"/>
              <a:t>C </a:t>
            </a:r>
            <a:r>
              <a:rPr lang="en" altLang="en-US" sz="2000" b="1" dirty="0"/>
              <a:t>IN FOOD</a:t>
            </a:r>
          </a:p>
          <a:p>
            <a:pPr>
              <a:lnSpc>
                <a:spcPct val="80000"/>
              </a:lnSpc>
              <a:buFont typeface="Wingdings" panose="05000000000000000000" pitchFamily="2" charset="2"/>
              <a:buNone/>
            </a:pPr>
            <a:r>
              <a:rPr lang="en" altLang="en-US" sz="2000" dirty="0"/>
              <a:t> The main source of vitamin S in the diet is fresh (unheated) fruits and vegetables .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txBox="1">
            <a:spLocks noChangeArrowheads="1"/>
          </p:cNvSpPr>
          <p:nvPr/>
        </p:nvSpPr>
        <p:spPr bwMode="auto">
          <a:xfrm>
            <a:off x="539750" y="1341438"/>
            <a:ext cx="8305800"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400" b="1" u="sng" dirty="0"/>
              <a:t>Thiamin (vitamin B</a:t>
            </a:r>
            <a:r>
              <a:rPr lang="en" altLang="en-US" sz="2400" b="1" u="sng" baseline="-25000" dirty="0"/>
              <a:t>1 </a:t>
            </a:r>
            <a:r>
              <a:rPr lang="en" altLang="en-US" sz="2400" b="1" u="sng" dirty="0"/>
              <a:t>)</a:t>
            </a:r>
            <a:endParaRPr lang="sr-Latn-CS" altLang="en-US" sz="2400" b="1" u="sng" dirty="0"/>
          </a:p>
          <a:p>
            <a:pPr>
              <a:lnSpc>
                <a:spcPct val="80000"/>
              </a:lnSpc>
              <a:buFont typeface="Wingdings" panose="05000000000000000000" pitchFamily="2" charset="2"/>
              <a:buNone/>
            </a:pPr>
            <a:endParaRPr lang="en-US" altLang="en-US" sz="900" b="1" u="sng" dirty="0"/>
          </a:p>
          <a:p>
            <a:pPr>
              <a:lnSpc>
                <a:spcPct val="80000"/>
              </a:lnSpc>
              <a:buFont typeface="Wingdings" panose="05000000000000000000" pitchFamily="2" charset="2"/>
              <a:buNone/>
            </a:pPr>
            <a:r>
              <a:rPr lang="en-US" altLang="en-US" sz="2000" b="1" dirty="0"/>
              <a:t>PHYSICAL-CHEMICAL CHARACTERISTICS OF THIAMINE</a:t>
            </a:r>
            <a:endParaRPr lang="en" altLang="en-US" sz="2000" b="1" dirty="0"/>
          </a:p>
          <a:p>
            <a:pPr>
              <a:lnSpc>
                <a:spcPct val="80000"/>
              </a:lnSpc>
              <a:buFont typeface="Wingdings" panose="05000000000000000000" pitchFamily="2" charset="2"/>
              <a:buNone/>
            </a:pPr>
            <a:r>
              <a:rPr lang="en-US" altLang="en-US" sz="2000" dirty="0"/>
              <a:t>Thiamine is a stable water-soluble vitamin, resistant to the action of alkali. It contains a </a:t>
            </a:r>
            <a:r>
              <a:rPr lang="en-US" altLang="en-US" sz="2000" b="1" dirty="0" err="1"/>
              <a:t>thiazole</a:t>
            </a:r>
            <a:r>
              <a:rPr lang="en-US" altLang="en-US" sz="2000" dirty="0"/>
              <a:t> </a:t>
            </a:r>
            <a:r>
              <a:rPr lang="en-US" altLang="en-US" sz="2000" b="1" dirty="0"/>
              <a:t>ring</a:t>
            </a:r>
            <a:r>
              <a:rPr lang="en-US" altLang="en-US" sz="2000" dirty="0"/>
              <a:t>, which is why it got its name (</a:t>
            </a:r>
            <a:r>
              <a:rPr lang="en-US" altLang="en-US" sz="2000" b="1" dirty="0" err="1"/>
              <a:t>thi</a:t>
            </a:r>
            <a:r>
              <a:rPr lang="en-US" altLang="en-US" sz="2000" dirty="0" err="1"/>
              <a:t>azole</a:t>
            </a:r>
            <a:r>
              <a:rPr lang="en-US" altLang="en-US" sz="2000" dirty="0"/>
              <a:t> + vit</a:t>
            </a:r>
            <a:r>
              <a:rPr lang="en-US" altLang="en-US" sz="2000" b="1" dirty="0"/>
              <a:t>amin</a:t>
            </a:r>
            <a:r>
              <a:rPr lang="en-US" altLang="en-US" sz="2000" dirty="0"/>
              <a:t> = </a:t>
            </a:r>
            <a:r>
              <a:rPr lang="en-US" altLang="en-US" sz="2000" b="1" dirty="0"/>
              <a:t>thiamine</a:t>
            </a:r>
            <a:r>
              <a:rPr lang="en-US" altLang="en-US" sz="2000" dirty="0"/>
              <a:t>).</a:t>
            </a:r>
            <a:endParaRPr lang="sr-Latn-CS" altLang="en-US" sz="900" dirty="0"/>
          </a:p>
          <a:p>
            <a:pPr>
              <a:lnSpc>
                <a:spcPct val="80000"/>
              </a:lnSpc>
              <a:buFont typeface="Wingdings" panose="05000000000000000000" pitchFamily="2" charset="2"/>
              <a:buNone/>
            </a:pPr>
            <a:endParaRPr lang="sr-Cyrl-RS" altLang="en-US" sz="2000" b="1" dirty="0"/>
          </a:p>
          <a:p>
            <a:pPr>
              <a:lnSpc>
                <a:spcPct val="80000"/>
              </a:lnSpc>
              <a:buFont typeface="Wingdings" panose="05000000000000000000" pitchFamily="2" charset="2"/>
              <a:buNone/>
            </a:pPr>
            <a:r>
              <a:rPr lang="en-US" altLang="en-US" sz="2000" b="1" dirty="0"/>
              <a:t>ABSORPTION, TRANSPORT AND STORAGE OF THIAMINE</a:t>
            </a:r>
            <a:endParaRPr lang="en" altLang="en-US" sz="2000" b="1" dirty="0"/>
          </a:p>
          <a:p>
            <a:pPr>
              <a:lnSpc>
                <a:spcPct val="80000"/>
              </a:lnSpc>
              <a:buFont typeface="Wingdings" panose="05000000000000000000" pitchFamily="2" charset="2"/>
              <a:buNone/>
            </a:pPr>
            <a:r>
              <a:rPr lang="en-US" altLang="en-US" sz="2000" dirty="0"/>
              <a:t>Thiamine is mainly absorbed in the duodenum. It is not stored in the body in large quantities, so constant intake is necessary. Thiamine consumption in the body increases when carbohydrates are metabolized and decreases when fats and proteins are metabolized. Pregnancy, breastfeeding and increased metabolism also increase thiamine consumption. Excess thiamine is eliminated from the body with urine.</a:t>
            </a:r>
            <a:r>
              <a:rPr lang="en" altLang="en-US" sz="2000" dirty="0" smtClean="0"/>
              <a:t> </a:t>
            </a:r>
            <a:endParaRPr lang="en" altLang="en-U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txBox="1">
            <a:spLocks noChangeArrowheads="1"/>
          </p:cNvSpPr>
          <p:nvPr/>
        </p:nvSpPr>
        <p:spPr bwMode="auto">
          <a:xfrm>
            <a:off x="468313" y="836612"/>
            <a:ext cx="8305800" cy="5256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000" b="1" dirty="0"/>
              <a:t>THE </a:t>
            </a:r>
            <a:r>
              <a:rPr lang="en" altLang="en-US" sz="2000" b="1" dirty="0" smtClean="0"/>
              <a:t>ROLE</a:t>
            </a:r>
            <a:r>
              <a:rPr lang="en-US" altLang="en-US" sz="2000" b="1" dirty="0"/>
              <a:t>S</a:t>
            </a:r>
            <a:r>
              <a:rPr lang="en" altLang="en-US" sz="2000" b="1" dirty="0" smtClean="0"/>
              <a:t> </a:t>
            </a:r>
            <a:r>
              <a:rPr lang="en" altLang="en-US" sz="2000" b="1" dirty="0"/>
              <a:t>OF THIAMINE</a:t>
            </a:r>
          </a:p>
          <a:p>
            <a:pPr>
              <a:lnSpc>
                <a:spcPct val="80000"/>
              </a:lnSpc>
              <a:buFont typeface="Wingdings" panose="05000000000000000000" pitchFamily="2" charset="2"/>
              <a:buNone/>
            </a:pPr>
            <a:r>
              <a:rPr lang="en" altLang="en-US" sz="2000" dirty="0"/>
              <a:t>The main role of thiamine is </a:t>
            </a:r>
            <a:r>
              <a:rPr lang="en" altLang="en-US" sz="2000" b="1" i="1" dirty="0"/>
              <a:t>the metabolic control of energy </a:t>
            </a:r>
            <a:r>
              <a:rPr lang="en" altLang="en-US" sz="2000" b="1" i="1" dirty="0" smtClean="0"/>
              <a:t>metabolism</a:t>
            </a:r>
            <a:r>
              <a:rPr lang="en" altLang="en-US" sz="2000" dirty="0" smtClean="0"/>
              <a:t>. </a:t>
            </a:r>
            <a:r>
              <a:rPr lang="en" altLang="en-US" sz="2000" dirty="0"/>
              <a:t>About 90% of the total amount of thiamine is found in the form of thiamine </a:t>
            </a:r>
            <a:r>
              <a:rPr lang="en" altLang="en-US" sz="2000" i="1" dirty="0"/>
              <a:t>pyrophosphate </a:t>
            </a:r>
            <a:r>
              <a:rPr lang="en" altLang="en-US" sz="2000" dirty="0" smtClean="0"/>
              <a:t>(</a:t>
            </a:r>
            <a:r>
              <a:rPr lang="en" altLang="en-US" sz="2000" i="1" dirty="0" smtClean="0"/>
              <a:t>TPP </a:t>
            </a:r>
            <a:r>
              <a:rPr lang="en" altLang="en-US" sz="2000" dirty="0"/>
              <a:t>), which is a key coenzyme glucose decomposition reactions and converting glucose into </a:t>
            </a:r>
            <a:r>
              <a:rPr lang="en" altLang="en-US" sz="2000" dirty="0" smtClean="0"/>
              <a:t>fats. </a:t>
            </a:r>
            <a:r>
              <a:rPr lang="en" altLang="en-US" sz="2000" dirty="0"/>
              <a:t>In the absence of thiamine there is an energy disorder that manifests itself in the digestive tract, central nervous, cardiovascular and muscular system system.</a:t>
            </a:r>
            <a:endParaRPr lang="sr-Latn-CS" altLang="en-US" sz="2000" dirty="0"/>
          </a:p>
          <a:p>
            <a:pPr>
              <a:lnSpc>
                <a:spcPct val="80000"/>
              </a:lnSpc>
              <a:buFont typeface="Wingdings" panose="05000000000000000000" pitchFamily="2" charset="2"/>
              <a:buNone/>
            </a:pPr>
            <a:endParaRPr lang="fr-FR" altLang="en-US" sz="2000" dirty="0"/>
          </a:p>
          <a:p>
            <a:pPr>
              <a:lnSpc>
                <a:spcPct val="80000"/>
              </a:lnSpc>
              <a:buFont typeface="Wingdings" panose="05000000000000000000" pitchFamily="2" charset="2"/>
              <a:buNone/>
            </a:pPr>
            <a:r>
              <a:rPr lang="en-US" altLang="en-US" sz="2000" b="1" dirty="0"/>
              <a:t>DISORDERS ARISING DUE TO THIAMINE DEFICIENCY</a:t>
            </a:r>
            <a:endParaRPr lang="fr-FR" altLang="en-US" sz="2000" b="1" dirty="0"/>
          </a:p>
          <a:p>
            <a:pPr>
              <a:lnSpc>
                <a:spcPct val="80000"/>
              </a:lnSpc>
              <a:buFont typeface="Wingdings" panose="05000000000000000000" pitchFamily="2" charset="2"/>
              <a:buNone/>
            </a:pPr>
            <a:r>
              <a:rPr lang="en" altLang="en-US" sz="2000" dirty="0"/>
              <a:t> </a:t>
            </a:r>
            <a:r>
              <a:rPr lang="en-US" altLang="en-US" sz="2000" dirty="0"/>
              <a:t>Lack of thiamine (clinical picture of beriberi disease) leads to disorders</a:t>
            </a:r>
            <a:r>
              <a:rPr lang="en-US" altLang="en-US" sz="2000" dirty="0" smtClean="0"/>
              <a:t>:</a:t>
            </a:r>
          </a:p>
          <a:p>
            <a:pPr>
              <a:lnSpc>
                <a:spcPct val="80000"/>
              </a:lnSpc>
            </a:pPr>
            <a:r>
              <a:rPr lang="en-US" altLang="en-US" sz="2000" dirty="0" smtClean="0"/>
              <a:t>gastrointestinal </a:t>
            </a:r>
            <a:r>
              <a:rPr lang="en-US" altLang="en-US" sz="2000" dirty="0"/>
              <a:t>system: </a:t>
            </a:r>
            <a:r>
              <a:rPr lang="en-US" altLang="en-US" sz="2000" dirty="0" smtClean="0"/>
              <a:t>disorders </a:t>
            </a:r>
            <a:r>
              <a:rPr lang="en-US" altLang="en-US" sz="2000" dirty="0"/>
              <a:t>of the motor and secretory functions of the digestive tract, </a:t>
            </a:r>
            <a:r>
              <a:rPr lang="en-US" altLang="en-US" sz="2000" dirty="0" smtClean="0"/>
              <a:t>anorexia</a:t>
            </a:r>
          </a:p>
          <a:p>
            <a:pPr>
              <a:lnSpc>
                <a:spcPct val="80000"/>
              </a:lnSpc>
            </a:pPr>
            <a:r>
              <a:rPr lang="en-US" altLang="en-US" sz="2000" dirty="0" smtClean="0"/>
              <a:t>nervous </a:t>
            </a:r>
            <a:r>
              <a:rPr lang="en-US" altLang="en-US" sz="2000" dirty="0"/>
              <a:t>system: from slightly reduced nervous activity to complete paralysis accompanied by </a:t>
            </a:r>
            <a:r>
              <a:rPr lang="en-US" altLang="en-US" sz="2000" dirty="0" smtClean="0"/>
              <a:t>pain</a:t>
            </a:r>
          </a:p>
          <a:p>
            <a:pPr>
              <a:lnSpc>
                <a:spcPct val="80000"/>
              </a:lnSpc>
            </a:pPr>
            <a:r>
              <a:rPr lang="en-US" altLang="en-US" sz="2000" dirty="0" smtClean="0"/>
              <a:t>cardiovascular </a:t>
            </a:r>
            <a:r>
              <a:rPr lang="en-US" altLang="en-US" sz="2000" dirty="0"/>
              <a:t>system: gradual development of heart weakness with the appearance of swelling of the lower </a:t>
            </a:r>
            <a:r>
              <a:rPr lang="en-US" altLang="en-US" sz="2000" dirty="0" smtClean="0"/>
              <a:t>extremities</a:t>
            </a:r>
          </a:p>
          <a:p>
            <a:pPr>
              <a:lnSpc>
                <a:spcPct val="80000"/>
              </a:lnSpc>
            </a:pPr>
            <a:r>
              <a:rPr lang="en-US" altLang="en-US" sz="2000" dirty="0" smtClean="0"/>
              <a:t>musculoskeletal </a:t>
            </a:r>
            <a:r>
              <a:rPr lang="en-US" altLang="en-US" sz="2000" dirty="0"/>
              <a:t>system: severe pains in bones and muscles</a:t>
            </a:r>
            <a:endParaRPr lang="en-US" altLang="en-U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txBox="1">
            <a:spLocks noChangeArrowheads="1"/>
          </p:cNvSpPr>
          <p:nvPr/>
        </p:nvSpPr>
        <p:spPr bwMode="auto">
          <a:xfrm>
            <a:off x="468313" y="260350"/>
            <a:ext cx="830580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buFont typeface="Wingdings" panose="05000000000000000000" pitchFamily="2" charset="2"/>
              <a:buNone/>
            </a:pPr>
            <a:r>
              <a:rPr lang="en" altLang="en-US" sz="2000" b="1" u="sng" dirty="0"/>
              <a:t>Riboflavin (vitamin B</a:t>
            </a:r>
            <a:r>
              <a:rPr lang="en" altLang="en-US" sz="2000" b="1" u="sng" baseline="-25000" dirty="0"/>
              <a:t>2 </a:t>
            </a:r>
            <a:r>
              <a:rPr lang="en" altLang="en-US" sz="2000" b="1" u="sng" dirty="0"/>
              <a:t>)</a:t>
            </a:r>
            <a:endParaRPr lang="en-US" altLang="en-US" sz="2000" b="1" u="sng" dirty="0"/>
          </a:p>
          <a:p>
            <a:pPr>
              <a:lnSpc>
                <a:spcPct val="90000"/>
              </a:lnSpc>
              <a:buFont typeface="Wingdings" panose="05000000000000000000" pitchFamily="2" charset="2"/>
              <a:buNone/>
            </a:pPr>
            <a:endParaRPr lang="sr-Latn-CS" altLang="en-US" sz="2000" dirty="0"/>
          </a:p>
          <a:p>
            <a:pPr>
              <a:lnSpc>
                <a:spcPct val="90000"/>
              </a:lnSpc>
              <a:buFont typeface="Wingdings" panose="05000000000000000000" pitchFamily="2" charset="2"/>
              <a:buNone/>
            </a:pPr>
            <a:r>
              <a:rPr lang="en-US" altLang="en-US" sz="1800" b="1" dirty="0"/>
              <a:t>PHYSICAL AND CHEMICAL CHARACTERISTICS OF </a:t>
            </a:r>
            <a:r>
              <a:rPr lang="en-US" altLang="en-US" sz="1800" b="1" dirty="0" smtClean="0"/>
              <a:t>RIBOFLAVIN</a:t>
            </a:r>
            <a:endParaRPr lang="en" altLang="en-US" sz="1800" b="1" dirty="0"/>
          </a:p>
          <a:p>
            <a:pPr>
              <a:lnSpc>
                <a:spcPct val="90000"/>
              </a:lnSpc>
              <a:buFont typeface="Wingdings" panose="05000000000000000000" pitchFamily="2" charset="2"/>
              <a:buNone/>
            </a:pPr>
            <a:r>
              <a:rPr lang="en-US" altLang="en-US" sz="1800" dirty="0"/>
              <a:t>Riboflavin is a relatively thermostable and photosensitive </a:t>
            </a:r>
            <a:r>
              <a:rPr lang="en-US" altLang="en-US" sz="1800" dirty="0" err="1"/>
              <a:t>hydrosoluble</a:t>
            </a:r>
            <a:r>
              <a:rPr lang="en-US" altLang="en-US" sz="1800" dirty="0"/>
              <a:t> vitamin. It contains the sugar ribose and a yellow-green pigment - </a:t>
            </a:r>
            <a:r>
              <a:rPr lang="en-US" altLang="en-US" sz="1800" dirty="0" err="1"/>
              <a:t>flavin</a:t>
            </a:r>
            <a:r>
              <a:rPr lang="en-US" altLang="en-US" sz="1800" dirty="0"/>
              <a:t>, which is why it got its name (</a:t>
            </a:r>
            <a:r>
              <a:rPr lang="en-US" altLang="en-US" sz="1800" b="1" dirty="0"/>
              <a:t>ribose</a:t>
            </a:r>
            <a:r>
              <a:rPr lang="en-US" altLang="en-US" sz="1800" dirty="0"/>
              <a:t> + </a:t>
            </a:r>
            <a:r>
              <a:rPr lang="en-US" altLang="en-US" sz="1800" b="1" dirty="0" err="1"/>
              <a:t>flavin</a:t>
            </a:r>
            <a:r>
              <a:rPr lang="en-US" altLang="en-US" sz="1800" dirty="0"/>
              <a:t> = </a:t>
            </a:r>
            <a:r>
              <a:rPr lang="en-US" altLang="en-US" sz="1800" b="1" dirty="0"/>
              <a:t>riboflavin</a:t>
            </a:r>
            <a:r>
              <a:rPr lang="en-US" altLang="en-US" sz="1800" dirty="0" smtClean="0"/>
              <a:t>).</a:t>
            </a:r>
          </a:p>
          <a:p>
            <a:pPr>
              <a:lnSpc>
                <a:spcPct val="90000"/>
              </a:lnSpc>
              <a:buFont typeface="Wingdings" panose="05000000000000000000" pitchFamily="2" charset="2"/>
              <a:buNone/>
            </a:pPr>
            <a:endParaRPr lang="sr-Latn-CS" altLang="en-US" sz="1800" dirty="0"/>
          </a:p>
          <a:p>
            <a:pPr>
              <a:lnSpc>
                <a:spcPct val="90000"/>
              </a:lnSpc>
              <a:buFont typeface="Wingdings" panose="05000000000000000000" pitchFamily="2" charset="2"/>
              <a:buNone/>
            </a:pPr>
            <a:r>
              <a:rPr lang="en" altLang="en-US" sz="1800" b="1" dirty="0"/>
              <a:t>ABSORPTION, TRANSPORT AND STORAGE OF </a:t>
            </a:r>
            <a:r>
              <a:rPr lang="en" altLang="en-US" sz="1800" b="1" dirty="0" smtClean="0"/>
              <a:t>RIBOFLAVIN</a:t>
            </a:r>
            <a:endParaRPr lang="en" altLang="en-US" sz="1800" b="1" dirty="0"/>
          </a:p>
          <a:p>
            <a:pPr>
              <a:lnSpc>
                <a:spcPct val="90000"/>
              </a:lnSpc>
              <a:buFont typeface="Wingdings" panose="05000000000000000000" pitchFamily="2" charset="2"/>
              <a:buNone/>
            </a:pPr>
            <a:r>
              <a:rPr lang="en-US" altLang="en-US" sz="1800" dirty="0"/>
              <a:t>Riboflavin is mainly absorbed in the initial part of the small intestine. It is not stored in the body in large quantities (smaller quantities are stored in the liver and kidneys), so constant intake is </a:t>
            </a:r>
            <a:r>
              <a:rPr lang="en-US" altLang="en-US" sz="1800" dirty="0" smtClean="0"/>
              <a:t>necessary</a:t>
            </a:r>
            <a:r>
              <a:rPr lang="en" altLang="en-US" sz="1800" dirty="0" smtClean="0"/>
              <a:t>. </a:t>
            </a:r>
            <a:endParaRPr lang="sr-Cyrl-RS" altLang="en-US" sz="1800" dirty="0"/>
          </a:p>
          <a:p>
            <a:pPr>
              <a:lnSpc>
                <a:spcPct val="90000"/>
              </a:lnSpc>
              <a:buFont typeface="Wingdings" panose="05000000000000000000" pitchFamily="2" charset="2"/>
              <a:buNone/>
            </a:pPr>
            <a:endParaRPr lang="sr-Cyrl-RS" altLang="en-US" sz="1800" dirty="0"/>
          </a:p>
          <a:p>
            <a:pPr>
              <a:lnSpc>
                <a:spcPct val="90000"/>
              </a:lnSpc>
              <a:buFont typeface="Wingdings" panose="05000000000000000000" pitchFamily="2" charset="2"/>
              <a:buNone/>
            </a:pPr>
            <a:r>
              <a:rPr lang="en" altLang="en-US" sz="1800" b="1" dirty="0" smtClean="0"/>
              <a:t>ROLES </a:t>
            </a:r>
            <a:r>
              <a:rPr lang="en" altLang="en-US" sz="1800" b="1" dirty="0"/>
              <a:t>OF RIBOFLAVIN</a:t>
            </a:r>
          </a:p>
          <a:p>
            <a:pPr>
              <a:lnSpc>
                <a:spcPct val="90000"/>
              </a:lnSpc>
              <a:buFont typeface="Wingdings" panose="05000000000000000000" pitchFamily="2" charset="2"/>
              <a:buNone/>
            </a:pPr>
            <a:r>
              <a:rPr lang="en" altLang="en-US" sz="1800" dirty="0"/>
              <a:t>The main metabolic role of riboflavin is </a:t>
            </a:r>
            <a:r>
              <a:rPr lang="en" altLang="en-US" sz="1800" b="1" i="1" dirty="0"/>
              <a:t>in the control of energy metabolism and in the process of deamination via flavoproteins </a:t>
            </a:r>
            <a:r>
              <a:rPr lang="en" altLang="en-US" sz="1800" dirty="0"/>
              <a:t>(cellular enzymes with a riboflavin part). In the form of riboflavin enzymes </a:t>
            </a:r>
            <a:r>
              <a:rPr lang="en" altLang="en-US" sz="1800" i="1" dirty="0"/>
              <a:t>flavin mononucleotide </a:t>
            </a:r>
            <a:r>
              <a:rPr lang="en" altLang="en-US" sz="1800" dirty="0" smtClean="0"/>
              <a:t>(</a:t>
            </a:r>
            <a:r>
              <a:rPr lang="en" altLang="en-US" sz="1800" i="1" dirty="0" smtClean="0"/>
              <a:t>FMN</a:t>
            </a:r>
            <a:r>
              <a:rPr lang="en" altLang="en-US" sz="1800" dirty="0" smtClean="0"/>
              <a:t>) </a:t>
            </a:r>
            <a:r>
              <a:rPr lang="en" altLang="en-US" sz="1800" dirty="0"/>
              <a:t>and </a:t>
            </a:r>
            <a:r>
              <a:rPr lang="en" altLang="en-US" sz="1800" i="1" dirty="0"/>
              <a:t>flavin-adenine-dinucleotide </a:t>
            </a:r>
            <a:r>
              <a:rPr lang="en" altLang="en-US" sz="1800" dirty="0" smtClean="0"/>
              <a:t>(</a:t>
            </a:r>
            <a:r>
              <a:rPr lang="en" altLang="en-US" sz="1800" i="1" dirty="0" smtClean="0"/>
              <a:t>FAD</a:t>
            </a:r>
            <a:r>
              <a:rPr lang="en" altLang="en-US" sz="1800" dirty="0" smtClean="0"/>
              <a:t>), </a:t>
            </a:r>
            <a:r>
              <a:rPr lang="en" altLang="en-US" sz="1800" dirty="0"/>
              <a:t>riboflavin participates in key reactions for energy production and the separation of amino groups from individual amino acids (deamination during the synthesis of new amino acids), and is an important antioxidant.</a:t>
            </a:r>
            <a:endParaRPr lang="sr-Latn-CS" altLang="en-US" sz="1800" dirty="0"/>
          </a:p>
          <a:p>
            <a:pPr>
              <a:lnSpc>
                <a:spcPct val="90000"/>
              </a:lnSpc>
              <a:buFont typeface="Wingdings" panose="05000000000000000000" pitchFamily="2" charset="2"/>
              <a:buNone/>
            </a:pPr>
            <a:endParaRPr lang="sr-Cyrl-RS" altLang="en-US" sz="2000" dirty="0"/>
          </a:p>
          <a:p>
            <a:pPr>
              <a:lnSpc>
                <a:spcPct val="90000"/>
              </a:lnSpc>
              <a:buFont typeface="Wingdings" panose="05000000000000000000" pitchFamily="2" charset="2"/>
              <a:buNone/>
            </a:pPr>
            <a:endParaRPr lang="en-US" altLang="en-US"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ontent Placeholder 2"/>
          <p:cNvSpPr>
            <a:spLocks noGrp="1"/>
          </p:cNvSpPr>
          <p:nvPr>
            <p:ph idx="1"/>
          </p:nvPr>
        </p:nvSpPr>
        <p:spPr>
          <a:xfrm>
            <a:off x="395288" y="1268413"/>
            <a:ext cx="8229600" cy="5145087"/>
          </a:xfrm>
        </p:spPr>
        <p:txBody>
          <a:bodyPr/>
          <a:lstStyle/>
          <a:p>
            <a:pPr algn="ctr">
              <a:buFont typeface="Arial" panose="020B0604020202020204" pitchFamily="34" charset="0"/>
              <a:buNone/>
            </a:pPr>
            <a:r>
              <a:rPr lang="en" altLang="en-US" sz="2400" dirty="0" smtClean="0"/>
              <a:t>NUTRITIONAL CHARACTERISTICS OF VITAMINS</a:t>
            </a:r>
          </a:p>
          <a:p>
            <a:pPr>
              <a:buFont typeface="Arial" panose="020B0604020202020204" pitchFamily="34" charset="0"/>
              <a:buNone/>
            </a:pPr>
            <a:endParaRPr lang="en-US" altLang="en-US" sz="2000" dirty="0" smtClean="0"/>
          </a:p>
          <a:p>
            <a:pPr>
              <a:buFont typeface="Arial" panose="020B0604020202020204" pitchFamily="34" charset="0"/>
              <a:buNone/>
            </a:pPr>
            <a:r>
              <a:rPr lang="en" altLang="en-US" sz="2000" dirty="0" smtClean="0"/>
              <a:t>- they have no energy value, unlike fats, carbohydrates and proteins</a:t>
            </a:r>
          </a:p>
          <a:p>
            <a:pPr>
              <a:buFont typeface="Arial" panose="020B0604020202020204" pitchFamily="34" charset="0"/>
              <a:buNone/>
            </a:pPr>
            <a:r>
              <a:rPr lang="en" altLang="en-US" sz="2000" dirty="0" smtClean="0"/>
              <a:t>- most vitamins cannot be synthesized by the body</a:t>
            </a:r>
          </a:p>
          <a:p>
            <a:pPr>
              <a:buFont typeface="Arial" panose="020B0604020202020204" pitchFamily="34" charset="0"/>
              <a:buNone/>
            </a:pPr>
            <a:r>
              <a:rPr lang="en" altLang="en-US" sz="2000" dirty="0" smtClean="0"/>
              <a:t>- they must therefore be taken in with food</a:t>
            </a:r>
          </a:p>
          <a:p>
            <a:pPr>
              <a:buFont typeface="Arial" panose="020B0604020202020204" pitchFamily="34" charset="0"/>
              <a:buNone/>
            </a:pPr>
            <a:r>
              <a:rPr lang="en" altLang="en-US" sz="2000" dirty="0" smtClean="0"/>
              <a:t>- we need them in small amounts </a:t>
            </a:r>
            <a:r>
              <a:rPr lang="en" altLang="en-US" sz="2000" i="1" dirty="0" smtClean="0"/>
              <a:t>(mg or </a:t>
            </a:r>
            <a:r>
              <a:rPr lang="en" altLang="en-US" sz="2000" i="1" dirty="0" smtClean="0"/>
              <a:t>μg</a:t>
            </a:r>
            <a:r>
              <a:rPr lang="en" altLang="en-US" sz="2000" i="1" dirty="0" smtClean="0"/>
              <a:t>)</a:t>
            </a:r>
          </a:p>
          <a:p>
            <a:pPr>
              <a:buFont typeface="Arial" panose="020B0604020202020204" pitchFamily="34" charset="0"/>
              <a:buNone/>
            </a:pPr>
            <a:r>
              <a:rPr lang="en" altLang="en-US" sz="2000" dirty="0" smtClean="0"/>
              <a:t>- accurately defined needs</a:t>
            </a:r>
          </a:p>
          <a:p>
            <a:pPr>
              <a:buFont typeface="Arial" panose="020B0604020202020204" pitchFamily="34" charset="0"/>
              <a:buNone/>
            </a:pPr>
            <a:r>
              <a:rPr lang="en" altLang="en-US" sz="2000" dirty="0" smtClean="0"/>
              <a:t>(recommended daily intake - </a:t>
            </a:r>
            <a:r>
              <a:rPr lang="en" altLang="en-US" sz="1800" i="1" dirty="0" smtClean="0"/>
              <a:t>RDA; recommended daily allowance </a:t>
            </a:r>
            <a:r>
              <a:rPr lang="en" altLang="en-US" sz="2000" dirty="0" smtClean="0"/>
              <a:t>)</a:t>
            </a:r>
          </a:p>
          <a:p>
            <a:endParaRPr lang="en-US" altLang="en-US" sz="2000" dirty="0" smtClean="0"/>
          </a:p>
          <a:p>
            <a:endParaRPr lang="en-US" altLang="en-US" sz="2000" dirty="0" smtClean="0"/>
          </a:p>
          <a:p>
            <a:pPr>
              <a:buFont typeface="Arial" panose="020B0604020202020204" pitchFamily="34" charset="0"/>
              <a:buNone/>
            </a:pPr>
            <a:endParaRPr lang="en-US" altLang="en-US" sz="2000" dirty="0" smtClean="0"/>
          </a:p>
        </p:txBody>
      </p:sp>
      <p:sp>
        <p:nvSpPr>
          <p:cNvPr id="5123"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5124"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pic>
        <p:nvPicPr>
          <p:cNvPr id="5125" name="Picture 2" descr="Резултат слика за vitamin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4581525"/>
            <a:ext cx="2708275" cy="191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2877"/>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txBox="1">
            <a:spLocks noChangeArrowheads="1"/>
          </p:cNvSpPr>
          <p:nvPr/>
        </p:nvSpPr>
        <p:spPr bwMode="auto">
          <a:xfrm>
            <a:off x="468313" y="620713"/>
            <a:ext cx="8305800" cy="597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buFont typeface="Wingdings" panose="05000000000000000000" pitchFamily="2" charset="2"/>
              <a:buNone/>
            </a:pPr>
            <a:endParaRPr lang="fr-FR" altLang="en-US" sz="1800"/>
          </a:p>
          <a:p>
            <a:pPr>
              <a:lnSpc>
                <a:spcPct val="90000"/>
              </a:lnSpc>
              <a:buFont typeface="Wingdings" panose="05000000000000000000" pitchFamily="2" charset="2"/>
              <a:buNone/>
            </a:pPr>
            <a:r>
              <a:rPr lang="en" altLang="en-US" sz="1800" b="1"/>
              <a:t>DISORDERS ARISING DUE TO RIBOFLAVIN DEFICIENCY</a:t>
            </a:r>
          </a:p>
          <a:p>
            <a:pPr>
              <a:lnSpc>
                <a:spcPct val="90000"/>
              </a:lnSpc>
              <a:buFont typeface="Wingdings" panose="05000000000000000000" pitchFamily="2" charset="2"/>
              <a:buNone/>
            </a:pPr>
            <a:r>
              <a:rPr lang="en" altLang="en-US" sz="1800"/>
              <a:t> As the deficiency of riboflavin usually occurs together with the deficiency of other group B vitamins, the symptomatology is most often associated. However, </a:t>
            </a:r>
            <a:r>
              <a:rPr lang="en" altLang="en-US" sz="1800" b="1" i="1"/>
              <a:t>changes in the mouth and oral cavity, as well as slow wound healing </a:t>
            </a:r>
            <a:r>
              <a:rPr lang="en" altLang="en-US" sz="1800"/>
              <a:t>, are characteristics of partial riboflavin deficiency.</a:t>
            </a:r>
            <a:endParaRPr lang="sr-Cyrl-RS" altLang="en-US" sz="1800"/>
          </a:p>
          <a:p>
            <a:pPr>
              <a:lnSpc>
                <a:spcPct val="90000"/>
              </a:lnSpc>
              <a:buFont typeface="Wingdings" panose="05000000000000000000" pitchFamily="2" charset="2"/>
              <a:buNone/>
            </a:pPr>
            <a:endParaRPr lang="sr-Cyrl-RS" altLang="en-US" sz="1800"/>
          </a:p>
          <a:p>
            <a:pPr>
              <a:lnSpc>
                <a:spcPct val="90000"/>
              </a:lnSpc>
              <a:buFont typeface="Wingdings" panose="05000000000000000000" pitchFamily="2" charset="2"/>
              <a:buNone/>
            </a:pPr>
            <a:r>
              <a:rPr lang="en" altLang="en-US" sz="1800" b="1"/>
              <a:t>RIBOFLAVIN REQUIREMENTS</a:t>
            </a:r>
          </a:p>
          <a:p>
            <a:pPr>
              <a:lnSpc>
                <a:spcPct val="90000"/>
              </a:lnSpc>
              <a:buFont typeface="Wingdings" panose="05000000000000000000" pitchFamily="2" charset="2"/>
              <a:buNone/>
            </a:pPr>
            <a:r>
              <a:rPr lang="en" altLang="en-US" sz="1800"/>
              <a:t>As the role of riboflavin is related to energy metabolism and (especially) to protein metabolism, daily needs are defined in accordance with caloric needs. For children and adults, the daily requirements are 0.6 mg/1000 kcal per day (for men, they are about 20% higher due to higher body mass and energy intake), and they increase during pregnancy and during lactation.</a:t>
            </a:r>
            <a:endParaRPr lang="sr-Latn-CS" altLang="en-US" sz="1800"/>
          </a:p>
          <a:p>
            <a:pPr>
              <a:lnSpc>
                <a:spcPct val="90000"/>
              </a:lnSpc>
              <a:buFont typeface="Wingdings" panose="05000000000000000000" pitchFamily="2" charset="2"/>
              <a:buNone/>
            </a:pPr>
            <a:r>
              <a:rPr lang="en" altLang="en-US" sz="1800"/>
              <a:t> </a:t>
            </a:r>
          </a:p>
          <a:p>
            <a:pPr>
              <a:lnSpc>
                <a:spcPct val="90000"/>
              </a:lnSpc>
              <a:buFont typeface="Wingdings" panose="05000000000000000000" pitchFamily="2" charset="2"/>
              <a:buNone/>
            </a:pPr>
            <a:r>
              <a:rPr lang="en" altLang="en-US" sz="1800" b="1"/>
              <a:t>TOXICITY OF RIBOFLAVIN</a:t>
            </a:r>
          </a:p>
          <a:p>
            <a:pPr>
              <a:lnSpc>
                <a:spcPct val="90000"/>
              </a:lnSpc>
              <a:buFont typeface="Wingdings" panose="05000000000000000000" pitchFamily="2" charset="2"/>
              <a:buNone/>
            </a:pPr>
            <a:r>
              <a:rPr lang="en" altLang="en-US" sz="1800"/>
              <a:t>The toxicity and maximum permissible daily intake of riboflavin have not yet been established.</a:t>
            </a:r>
            <a:endParaRPr lang="sr-Latn-CS" altLang="en-US" sz="1800"/>
          </a:p>
          <a:p>
            <a:pPr>
              <a:lnSpc>
                <a:spcPct val="90000"/>
              </a:lnSpc>
              <a:buFont typeface="Wingdings" panose="05000000000000000000" pitchFamily="2" charset="2"/>
              <a:buNone/>
            </a:pPr>
            <a:endParaRPr lang="fr-FR" altLang="en-US" sz="1800"/>
          </a:p>
          <a:p>
            <a:pPr>
              <a:lnSpc>
                <a:spcPct val="90000"/>
              </a:lnSpc>
              <a:buFont typeface="Wingdings" panose="05000000000000000000" pitchFamily="2" charset="2"/>
              <a:buNone/>
            </a:pPr>
            <a:r>
              <a:rPr lang="en" altLang="en-US" sz="1800" b="1"/>
              <a:t>SOURCES OF RIBOFLAVIN IN FOOD</a:t>
            </a:r>
          </a:p>
          <a:p>
            <a:pPr>
              <a:lnSpc>
                <a:spcPct val="90000"/>
              </a:lnSpc>
              <a:buFont typeface="Wingdings" panose="05000000000000000000" pitchFamily="2" charset="2"/>
              <a:buNone/>
            </a:pPr>
            <a:r>
              <a:rPr lang="en" altLang="en-US" sz="1800"/>
              <a:t>The best source of riboflavin is milk (which is packaged in opaque packaging due to its photosensitivity) . </a:t>
            </a:r>
          </a:p>
          <a:p>
            <a:pPr>
              <a:lnSpc>
                <a:spcPct val="90000"/>
              </a:lnSpc>
              <a:buFont typeface="Wingdings" panose="05000000000000000000" pitchFamily="2" charset="2"/>
              <a:buNone/>
            </a:pPr>
            <a:endParaRPr lang="en-US" altLang="en-US" sz="18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txBox="1">
            <a:spLocks noChangeArrowheads="1"/>
          </p:cNvSpPr>
          <p:nvPr/>
        </p:nvSpPr>
        <p:spPr bwMode="auto">
          <a:xfrm>
            <a:off x="395288" y="404813"/>
            <a:ext cx="8305800" cy="645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Font typeface="Wingdings" panose="05000000000000000000" pitchFamily="2" charset="2"/>
              <a:buNone/>
            </a:pPr>
            <a:r>
              <a:rPr lang="en" altLang="en-US" sz="2000" b="1" u="sng" dirty="0"/>
              <a:t>Niacin (vitamin B</a:t>
            </a:r>
            <a:r>
              <a:rPr lang="en" altLang="en-US" sz="2000" b="1" u="sng" baseline="-25000" dirty="0"/>
              <a:t>3</a:t>
            </a:r>
            <a:r>
              <a:rPr lang="en" altLang="en-US" sz="2000" b="1" u="sng" dirty="0"/>
              <a:t> )</a:t>
            </a:r>
            <a:endParaRPr lang="sr-Latn-CS" altLang="en-US" sz="2000" b="1" u="sng" dirty="0"/>
          </a:p>
          <a:p>
            <a:pPr>
              <a:buFont typeface="Wingdings" panose="05000000000000000000" pitchFamily="2" charset="2"/>
              <a:buNone/>
            </a:pPr>
            <a:r>
              <a:rPr lang="en" altLang="en-US" sz="1800" b="1" dirty="0" smtClean="0"/>
              <a:t>PHYSICAL AND CHEMICAL </a:t>
            </a:r>
            <a:r>
              <a:rPr lang="en" altLang="en-US" sz="1800" b="1" dirty="0"/>
              <a:t>CHARACTERISTICS OF NIACIN</a:t>
            </a:r>
          </a:p>
          <a:p>
            <a:pPr>
              <a:buFont typeface="Wingdings" panose="05000000000000000000" pitchFamily="2" charset="2"/>
              <a:buNone/>
            </a:pPr>
            <a:r>
              <a:rPr lang="en" altLang="en-US" sz="1800" dirty="0"/>
              <a:t>Niacin is found in food in two forms: </a:t>
            </a:r>
            <a:r>
              <a:rPr lang="en" altLang="en-US" sz="1800" b="1" i="1" dirty="0"/>
              <a:t>niacin </a:t>
            </a:r>
            <a:r>
              <a:rPr lang="en" altLang="en-US" sz="1800" dirty="0" smtClean="0"/>
              <a:t>(</a:t>
            </a:r>
            <a:r>
              <a:rPr lang="en" altLang="en-US" sz="1800" b="1" i="1" dirty="0" smtClean="0"/>
              <a:t>nicotinic acid</a:t>
            </a:r>
            <a:r>
              <a:rPr lang="en" altLang="en-US" sz="1800" dirty="0" smtClean="0"/>
              <a:t>) </a:t>
            </a:r>
            <a:r>
              <a:rPr lang="en" altLang="en-US" sz="1800" dirty="0"/>
              <a:t>and </a:t>
            </a:r>
            <a:r>
              <a:rPr lang="en" altLang="en-US" sz="1800" b="1" i="1" dirty="0"/>
              <a:t>nicotinamide </a:t>
            </a:r>
            <a:r>
              <a:rPr lang="en" altLang="en-US" sz="1800" dirty="0"/>
              <a:t>, which is water-soluble, thermostable and forms a white powder when it crystallizes. It is especially important that niacin in the human body can be formed from the essential amino acid </a:t>
            </a:r>
            <a:r>
              <a:rPr lang="en" altLang="en-US" sz="1800" b="1" i="1" dirty="0"/>
              <a:t>tryptophan </a:t>
            </a:r>
            <a:r>
              <a:rPr lang="en" altLang="en-US" sz="1800" dirty="0"/>
              <a:t>, in the ratio: 60 mg of tryptophan creates 1 mg of niacin. This quantitative ratio represents </a:t>
            </a:r>
            <a:r>
              <a:rPr lang="en" altLang="en-US" sz="1800" b="1" i="1" dirty="0"/>
              <a:t>the niacin equivalent (NE).</a:t>
            </a:r>
            <a:r>
              <a:rPr lang="en" altLang="en-US" sz="1800" dirty="0"/>
              <a:t> </a:t>
            </a:r>
            <a:endParaRPr lang="sr-Latn-CS" altLang="en-US" sz="1800" dirty="0"/>
          </a:p>
          <a:p>
            <a:pPr>
              <a:buFont typeface="Wingdings" panose="05000000000000000000" pitchFamily="2" charset="2"/>
              <a:buNone/>
            </a:pPr>
            <a:endParaRPr lang="sr-Latn-CS" altLang="en-US" sz="1800" dirty="0"/>
          </a:p>
          <a:p>
            <a:pPr>
              <a:buFont typeface="Wingdings" panose="05000000000000000000" pitchFamily="2" charset="2"/>
              <a:buNone/>
            </a:pPr>
            <a:r>
              <a:rPr lang="en" altLang="en-US" sz="1800" b="1" dirty="0"/>
              <a:t>ABSORPTION, TRANSPORT AND STORAGE OF NIACIN</a:t>
            </a:r>
            <a:endParaRPr lang="sr-Latn-CS" altLang="en-US" sz="1800" b="1" dirty="0"/>
          </a:p>
          <a:p>
            <a:pPr>
              <a:buFont typeface="Wingdings" panose="05000000000000000000" pitchFamily="2" charset="2"/>
              <a:buNone/>
            </a:pPr>
            <a:r>
              <a:rPr lang="en" altLang="en-US" sz="1800" dirty="0"/>
              <a:t>Niacin is absorbed by specific mechanisms from the small and large intestine. It is not stored in the body in special places in large quantities, so constant intake is necessary.</a:t>
            </a:r>
            <a:endParaRPr lang="sr-Cyrl-RS" altLang="en-US" sz="1800" dirty="0"/>
          </a:p>
          <a:p>
            <a:pPr>
              <a:buFont typeface="Wingdings" panose="05000000000000000000" pitchFamily="2" charset="2"/>
              <a:buNone/>
            </a:pPr>
            <a:endParaRPr lang="sr-Cyrl-RS" altLang="en-US" sz="1800" dirty="0"/>
          </a:p>
          <a:p>
            <a:pPr>
              <a:lnSpc>
                <a:spcPct val="90000"/>
              </a:lnSpc>
              <a:buFont typeface="Wingdings" panose="05000000000000000000" pitchFamily="2" charset="2"/>
              <a:buNone/>
            </a:pPr>
            <a:r>
              <a:rPr lang="en" altLang="en-US" sz="1800" b="1" dirty="0"/>
              <a:t>ROLE OF NIACIN</a:t>
            </a:r>
            <a:r>
              <a:rPr lang="en" altLang="en-US" sz="1800" dirty="0"/>
              <a:t> </a:t>
            </a:r>
          </a:p>
          <a:p>
            <a:pPr>
              <a:lnSpc>
                <a:spcPct val="90000"/>
              </a:lnSpc>
              <a:buFont typeface="Wingdings" panose="05000000000000000000" pitchFamily="2" charset="2"/>
              <a:buNone/>
            </a:pPr>
            <a:r>
              <a:rPr lang="en" altLang="en-US" sz="1800" dirty="0"/>
              <a:t>Niacin forms two forms of coenzymes - </a:t>
            </a:r>
            <a:r>
              <a:rPr lang="en" altLang="en-US" sz="1800" b="1" i="1" dirty="0"/>
              <a:t>NAD </a:t>
            </a:r>
            <a:r>
              <a:rPr lang="en" altLang="en-US" sz="1800" dirty="0"/>
              <a:t>( </a:t>
            </a:r>
            <a:r>
              <a:rPr lang="en" altLang="en-US" sz="1800" i="1" dirty="0"/>
              <a:t>nicotinamide-adenine dinucleotide </a:t>
            </a:r>
            <a:r>
              <a:rPr lang="en" altLang="en-US" sz="1800" dirty="0"/>
              <a:t>), which plays </a:t>
            </a:r>
            <a:r>
              <a:rPr lang="en" altLang="en-US" sz="1800" b="1" i="1" dirty="0"/>
              <a:t>an important role in catabolic processes </a:t>
            </a:r>
            <a:r>
              <a:rPr lang="en" altLang="en-US" sz="1800" dirty="0"/>
              <a:t>, and </a:t>
            </a:r>
            <a:r>
              <a:rPr lang="en" altLang="en-US" sz="1800" b="1" i="1" dirty="0"/>
              <a:t>NADP </a:t>
            </a:r>
            <a:r>
              <a:rPr lang="en" altLang="en-US" sz="1800" dirty="0"/>
              <a:t>( </a:t>
            </a:r>
            <a:r>
              <a:rPr lang="en" altLang="en-US" sz="1800" i="1" dirty="0"/>
              <a:t>nicotinamide-adenine dinucleotide phosphate </a:t>
            </a:r>
            <a:r>
              <a:rPr lang="en" altLang="en-US" sz="1800" dirty="0"/>
              <a:t>), important </a:t>
            </a:r>
            <a:r>
              <a:rPr lang="en" altLang="en-US" sz="1800" b="1" i="1" dirty="0"/>
              <a:t>for anabolic reactions </a:t>
            </a:r>
            <a:r>
              <a:rPr lang="en" altLang="en-US" sz="1800" dirty="0"/>
              <a:t>. In these forms, niacin, together with riboflavin, participates in cellular coenzyme systems in the conversion of proteins and glycerol from fat to glucose and further breakdown of glucose to obtain energy.</a:t>
            </a:r>
            <a:endParaRPr lang="sr-Latn-CS" altLang="en-US" sz="18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txBox="1">
            <a:spLocks noChangeArrowheads="1"/>
          </p:cNvSpPr>
          <p:nvPr/>
        </p:nvSpPr>
        <p:spPr bwMode="auto">
          <a:xfrm>
            <a:off x="395536" y="836538"/>
            <a:ext cx="8305800" cy="5760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buFont typeface="Wingdings" panose="05000000000000000000" pitchFamily="2" charset="2"/>
              <a:buNone/>
            </a:pPr>
            <a:endParaRPr lang="sr-Latn-CS" altLang="en-US" sz="1800" b="1" dirty="0"/>
          </a:p>
          <a:p>
            <a:pPr>
              <a:lnSpc>
                <a:spcPct val="90000"/>
              </a:lnSpc>
              <a:buFont typeface="Wingdings" panose="05000000000000000000" pitchFamily="2" charset="2"/>
              <a:buNone/>
            </a:pPr>
            <a:endParaRPr lang="fr-FR" altLang="en-US" sz="1800" dirty="0"/>
          </a:p>
          <a:p>
            <a:pPr>
              <a:lnSpc>
                <a:spcPct val="90000"/>
              </a:lnSpc>
              <a:buFont typeface="Wingdings" panose="05000000000000000000" pitchFamily="2" charset="2"/>
              <a:buNone/>
            </a:pPr>
            <a:r>
              <a:rPr lang="en" altLang="en-US" sz="1800" b="1" dirty="0"/>
              <a:t>DISORDERS ARISING DUE TO NIACIN DEFICIENCY</a:t>
            </a:r>
          </a:p>
          <a:p>
            <a:pPr>
              <a:lnSpc>
                <a:spcPct val="90000"/>
              </a:lnSpc>
              <a:buFont typeface="Wingdings" panose="05000000000000000000" pitchFamily="2" charset="2"/>
              <a:buNone/>
            </a:pPr>
            <a:r>
              <a:rPr lang="en" altLang="en-US" sz="1800" dirty="0"/>
              <a:t> Lack of niacin leads to numerous functional disorders in the body </a:t>
            </a:r>
            <a:r>
              <a:rPr lang="en" altLang="en-US" sz="1800" dirty="0" smtClean="0"/>
              <a:t>(</a:t>
            </a:r>
            <a:r>
              <a:rPr lang="en" altLang="en-US" sz="1800" b="1" i="1" dirty="0" smtClean="0"/>
              <a:t>pellagra disease</a:t>
            </a:r>
            <a:r>
              <a:rPr lang="en" altLang="en-US" sz="1800" dirty="0" smtClean="0"/>
              <a:t>). </a:t>
            </a:r>
            <a:r>
              <a:rPr lang="en" altLang="en-US" sz="1800" dirty="0"/>
              <a:t>Changes are especially noticeable on the skin (dermatitis, darkly discolored skin) and the central nervous system (confusion, apathy, disorientation).</a:t>
            </a:r>
            <a:endParaRPr lang="sr-Cyrl-RS" altLang="en-US" sz="1800" dirty="0"/>
          </a:p>
          <a:p>
            <a:pPr>
              <a:lnSpc>
                <a:spcPct val="90000"/>
              </a:lnSpc>
              <a:buFont typeface="Wingdings" panose="05000000000000000000" pitchFamily="2" charset="2"/>
              <a:buNone/>
            </a:pPr>
            <a:endParaRPr lang="sr-Cyrl-RS" altLang="en-US" sz="1800" dirty="0"/>
          </a:p>
          <a:p>
            <a:pPr>
              <a:lnSpc>
                <a:spcPct val="90000"/>
              </a:lnSpc>
              <a:buFont typeface="Wingdings" panose="05000000000000000000" pitchFamily="2" charset="2"/>
              <a:buNone/>
            </a:pPr>
            <a:r>
              <a:rPr lang="en" altLang="en-US" sz="1800" b="1" dirty="0"/>
              <a:t>NIACIN REQUIREMENTS</a:t>
            </a:r>
          </a:p>
          <a:p>
            <a:pPr>
              <a:lnSpc>
                <a:spcPct val="90000"/>
              </a:lnSpc>
              <a:buFont typeface="Wingdings" panose="05000000000000000000" pitchFamily="2" charset="2"/>
              <a:buNone/>
            </a:pPr>
            <a:r>
              <a:rPr lang="en" altLang="en-US" sz="1800" dirty="0"/>
              <a:t>The role of niacin is related to energy metabolism and protein metabolism, so daily needs are defined in accordance with caloric needs. For children and adults, daily needs are 6.6mg/1000kcal (or 6.6NE/1000kcal) per day, and increase during pregnancy, lactation, physical activity, growth and development.</a:t>
            </a:r>
            <a:endParaRPr lang="sr-Latn-CS" altLang="en-US" sz="1800" dirty="0"/>
          </a:p>
          <a:p>
            <a:pPr>
              <a:lnSpc>
                <a:spcPct val="90000"/>
              </a:lnSpc>
              <a:buFont typeface="Wingdings" panose="05000000000000000000" pitchFamily="2" charset="2"/>
              <a:buNone/>
            </a:pPr>
            <a:endParaRPr lang="fr-FR" altLang="en-US" sz="1800" dirty="0"/>
          </a:p>
          <a:p>
            <a:pPr>
              <a:lnSpc>
                <a:spcPct val="90000"/>
              </a:lnSpc>
              <a:buFont typeface="Wingdings" panose="05000000000000000000" pitchFamily="2" charset="2"/>
              <a:buNone/>
            </a:pPr>
            <a:r>
              <a:rPr lang="en" altLang="en-US" sz="1800" b="1" dirty="0"/>
              <a:t>NIACIN TOXICITY</a:t>
            </a:r>
          </a:p>
          <a:p>
            <a:pPr>
              <a:lnSpc>
                <a:spcPct val="90000"/>
              </a:lnSpc>
              <a:buFont typeface="Wingdings" panose="05000000000000000000" pitchFamily="2" charset="2"/>
              <a:buNone/>
            </a:pPr>
            <a:r>
              <a:rPr lang="en" altLang="en-US" sz="1800" dirty="0"/>
              <a:t>Niacin in high concentrations leads to dilation of blood vessels, reddening of the skin, gastrointestinal complaints and liver damage.</a:t>
            </a:r>
            <a:endParaRPr lang="sr-Latn-CS" altLang="en-US" sz="1800" dirty="0"/>
          </a:p>
          <a:p>
            <a:pPr>
              <a:lnSpc>
                <a:spcPct val="90000"/>
              </a:lnSpc>
              <a:buFont typeface="Wingdings" panose="05000000000000000000" pitchFamily="2" charset="2"/>
              <a:buNone/>
            </a:pPr>
            <a:endParaRPr lang="fr-FR" altLang="en-US" sz="1800" dirty="0"/>
          </a:p>
          <a:p>
            <a:pPr>
              <a:lnSpc>
                <a:spcPct val="90000"/>
              </a:lnSpc>
              <a:buFont typeface="Wingdings" panose="05000000000000000000" pitchFamily="2" charset="2"/>
              <a:buNone/>
            </a:pPr>
            <a:r>
              <a:rPr lang="en" altLang="en-US" sz="1800" b="1" dirty="0"/>
              <a:t>FOOD SOURCES OF NIACIN</a:t>
            </a:r>
          </a:p>
          <a:p>
            <a:pPr>
              <a:lnSpc>
                <a:spcPct val="90000"/>
              </a:lnSpc>
              <a:buFont typeface="Wingdings" panose="05000000000000000000" pitchFamily="2" charset="2"/>
              <a:buNone/>
            </a:pPr>
            <a:r>
              <a:rPr lang="en" altLang="en-US" sz="1800" dirty="0"/>
              <a:t>Meat and cereals are the main sources of niacin in food .</a:t>
            </a:r>
            <a:endParaRPr lang="en-US" altLang="en-US" sz="1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ChangeArrowheads="1"/>
          </p:cNvSpPr>
          <p:nvPr/>
        </p:nvSpPr>
        <p:spPr bwMode="auto">
          <a:xfrm>
            <a:off x="468313" y="692150"/>
            <a:ext cx="8305800" cy="504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400" b="1" u="sng" dirty="0"/>
              <a:t>Folate (folic acid)</a:t>
            </a:r>
            <a:r>
              <a:rPr lang="en" altLang="en-US" sz="1600" b="1" dirty="0"/>
              <a:t> </a:t>
            </a:r>
            <a:endParaRPr lang="sr-Latn-CS" altLang="en-US" sz="1600" b="1" dirty="0"/>
          </a:p>
          <a:p>
            <a:pPr>
              <a:lnSpc>
                <a:spcPct val="80000"/>
              </a:lnSpc>
              <a:buFont typeface="Wingdings" panose="05000000000000000000" pitchFamily="2" charset="2"/>
              <a:buNone/>
            </a:pPr>
            <a:endParaRPr lang="sr-Latn-CS" altLang="en-US" sz="1600" b="1" dirty="0"/>
          </a:p>
          <a:p>
            <a:pPr>
              <a:lnSpc>
                <a:spcPct val="80000"/>
              </a:lnSpc>
              <a:buFont typeface="Wingdings" panose="05000000000000000000" pitchFamily="2" charset="2"/>
              <a:buNone/>
            </a:pPr>
            <a:endParaRPr lang="en-US" altLang="en-US" sz="600" b="1" dirty="0"/>
          </a:p>
          <a:p>
            <a:pPr>
              <a:lnSpc>
                <a:spcPct val="80000"/>
              </a:lnSpc>
              <a:buFont typeface="Wingdings" panose="05000000000000000000" pitchFamily="2" charset="2"/>
              <a:buNone/>
            </a:pPr>
            <a:r>
              <a:rPr lang="en" altLang="en-US" sz="2000" b="1" dirty="0" smtClean="0"/>
              <a:t>PHYSICAL</a:t>
            </a:r>
            <a:r>
              <a:rPr lang="sr-Cyrl-RS" altLang="en-US" sz="2000" b="1" dirty="0" smtClean="0"/>
              <a:t> </a:t>
            </a:r>
            <a:r>
              <a:rPr lang="en-US" altLang="en-US" sz="2000" b="1" dirty="0" smtClean="0"/>
              <a:t>AND </a:t>
            </a:r>
            <a:r>
              <a:rPr lang="en" altLang="en-US" sz="2000" b="1" dirty="0" smtClean="0"/>
              <a:t>CHEMICAL </a:t>
            </a:r>
            <a:r>
              <a:rPr lang="en" altLang="en-US" sz="2000" b="1" dirty="0"/>
              <a:t>CHARACTERISTICS OF FOLATE</a:t>
            </a:r>
          </a:p>
          <a:p>
            <a:pPr>
              <a:lnSpc>
                <a:spcPct val="80000"/>
              </a:lnSpc>
              <a:buFont typeface="Wingdings" panose="05000000000000000000" pitchFamily="2" charset="2"/>
              <a:buNone/>
            </a:pPr>
            <a:r>
              <a:rPr lang="en" altLang="en-US" sz="1800" dirty="0"/>
              <a:t>Folates are a common generic name for a group of compounds that have similar nutritional characteristics and chemical structure. They got their name from the folic acid salts found in green leafy vegetables. Folic acid ( </a:t>
            </a:r>
            <a:r>
              <a:rPr lang="en" altLang="en-US" sz="1800" i="1" dirty="0"/>
              <a:t>pteroyl-monoglutamic acid - PGA </a:t>
            </a:r>
            <a:r>
              <a:rPr lang="en" altLang="en-US" sz="1800" dirty="0"/>
              <a:t>) forms yellow crystals consisting of three conjugated acids: </a:t>
            </a:r>
            <a:r>
              <a:rPr lang="en" altLang="en-US" sz="1800" i="1" dirty="0"/>
              <a:t>pteroic acid </a:t>
            </a:r>
            <a:r>
              <a:rPr lang="en" altLang="en-US" sz="1800" dirty="0"/>
              <a:t>, </a:t>
            </a:r>
            <a:r>
              <a:rPr lang="en" altLang="en-US" sz="1800" i="1" dirty="0"/>
              <a:t>paraaminobenzoic acid </a:t>
            </a:r>
            <a:r>
              <a:rPr lang="en" altLang="en-US" sz="1800" dirty="0"/>
              <a:t>( </a:t>
            </a:r>
            <a:r>
              <a:rPr lang="en" altLang="en-US" sz="1800" i="1" dirty="0"/>
              <a:t>PABA </a:t>
            </a:r>
            <a:r>
              <a:rPr lang="en" altLang="en-US" sz="1800" dirty="0"/>
              <a:t>) and </a:t>
            </a:r>
            <a:r>
              <a:rPr lang="en" altLang="en-US" sz="1800" i="1" dirty="0"/>
              <a:t>glutamic acid </a:t>
            </a:r>
            <a:r>
              <a:rPr lang="en" altLang="en-US" sz="1800" dirty="0"/>
              <a:t>(amino acid).</a:t>
            </a:r>
            <a:endParaRPr lang="sr-Latn-CS" altLang="en-US" sz="1800" dirty="0"/>
          </a:p>
          <a:p>
            <a:pPr>
              <a:lnSpc>
                <a:spcPct val="80000"/>
              </a:lnSpc>
              <a:buFont typeface="Wingdings" panose="05000000000000000000" pitchFamily="2" charset="2"/>
              <a:buNone/>
            </a:pPr>
            <a:endParaRPr lang="sr-Latn-CS" altLang="en-US" sz="900" dirty="0"/>
          </a:p>
          <a:p>
            <a:pPr>
              <a:lnSpc>
                <a:spcPct val="80000"/>
              </a:lnSpc>
              <a:buFont typeface="Wingdings" panose="05000000000000000000" pitchFamily="2" charset="2"/>
              <a:buNone/>
            </a:pPr>
            <a:r>
              <a:rPr lang="en" altLang="en-US" sz="2000" b="1" dirty="0"/>
              <a:t>ABSORPTION, TRANSPORT AND STORAGE OF FOLATE</a:t>
            </a:r>
            <a:endParaRPr lang="fr-FR" altLang="en-US" sz="2000" b="1" dirty="0"/>
          </a:p>
          <a:p>
            <a:pPr>
              <a:lnSpc>
                <a:spcPct val="80000"/>
              </a:lnSpc>
              <a:buFont typeface="Wingdings" panose="05000000000000000000" pitchFamily="2" charset="2"/>
              <a:buNone/>
            </a:pPr>
            <a:r>
              <a:rPr lang="en" altLang="en-US" sz="1800" dirty="0"/>
              <a:t> Folate is absorbed by specific mechanisms from the small and large intestine. It is stored mainly in the liver and kidneys.</a:t>
            </a:r>
          </a:p>
          <a:p>
            <a:pPr>
              <a:lnSpc>
                <a:spcPct val="80000"/>
              </a:lnSpc>
              <a:buFont typeface="Wingdings" panose="05000000000000000000" pitchFamily="2" charset="2"/>
              <a:buNone/>
            </a:pPr>
            <a:endParaRPr lang="fr-FR" altLang="en-US" sz="900" dirty="0"/>
          </a:p>
          <a:p>
            <a:pPr>
              <a:lnSpc>
                <a:spcPct val="80000"/>
              </a:lnSpc>
              <a:buFont typeface="Wingdings" panose="05000000000000000000" pitchFamily="2" charset="2"/>
              <a:buNone/>
            </a:pPr>
            <a:r>
              <a:rPr lang="en" altLang="en-US" sz="2000" b="1" dirty="0"/>
              <a:t>THE ROLE OF FOLATE</a:t>
            </a:r>
          </a:p>
          <a:p>
            <a:pPr>
              <a:lnSpc>
                <a:spcPct val="80000"/>
              </a:lnSpc>
              <a:buFont typeface="Wingdings" panose="05000000000000000000" pitchFamily="2" charset="2"/>
              <a:buNone/>
            </a:pPr>
            <a:r>
              <a:rPr lang="en" altLang="en-US" sz="1800" dirty="0"/>
              <a:t>The most important role of folate, in the form of a proenzyme, is </a:t>
            </a:r>
            <a:r>
              <a:rPr lang="en" altLang="en-US" sz="1800" b="1" i="1" dirty="0"/>
              <a:t>in the transfer of individual carbon atoms during the synthesis of purine and thymine necessary for the formation of DNA </a:t>
            </a:r>
            <a:r>
              <a:rPr lang="en" altLang="en-US" sz="1800" dirty="0"/>
              <a:t>. This is why folates are important for normal growth. Also, </a:t>
            </a:r>
            <a:r>
              <a:rPr lang="en" altLang="en-US" sz="1800" b="1" i="1" dirty="0"/>
              <a:t>folates participate in the synthesis of heme </a:t>
            </a:r>
            <a:r>
              <a:rPr lang="en" altLang="en-US" sz="1800" dirty="0"/>
              <a:t>(the non-protein part of hemoglobin), so they are necessary for the growth and maturation of erythrocytes.</a:t>
            </a:r>
            <a:endParaRPr lang="en-US" altLang="en-US" sz="1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txBox="1">
            <a:spLocks noChangeArrowheads="1"/>
          </p:cNvSpPr>
          <p:nvPr/>
        </p:nvSpPr>
        <p:spPr bwMode="auto">
          <a:xfrm>
            <a:off x="539750" y="836613"/>
            <a:ext cx="8305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1800" b="1" dirty="0"/>
              <a:t>DISORDERS ARISING DUE TO FOLATE DEFICIENCY</a:t>
            </a:r>
            <a:endParaRPr lang="en-US" altLang="en-US" sz="1800" b="1" dirty="0"/>
          </a:p>
          <a:p>
            <a:pPr>
              <a:lnSpc>
                <a:spcPct val="80000"/>
              </a:lnSpc>
              <a:buFont typeface="Wingdings" panose="05000000000000000000" pitchFamily="2" charset="2"/>
              <a:buNone/>
            </a:pPr>
            <a:r>
              <a:rPr lang="en" altLang="en-US" sz="1800" dirty="0"/>
              <a:t> Lack of folate leads to </a:t>
            </a:r>
            <a:r>
              <a:rPr lang="en" altLang="en-US" sz="1800" b="1" i="1" dirty="0"/>
              <a:t>severe anemia (macrocytic, megaloblastic anemia) and growth and development disorders </a:t>
            </a:r>
            <a:r>
              <a:rPr lang="en" altLang="en-US" sz="1800" dirty="0"/>
              <a:t>.</a:t>
            </a:r>
            <a:endParaRPr lang="sr-Latn-CS" altLang="en-US" sz="1800" dirty="0"/>
          </a:p>
          <a:p>
            <a:pPr>
              <a:lnSpc>
                <a:spcPct val="80000"/>
              </a:lnSpc>
              <a:buFont typeface="Wingdings" panose="05000000000000000000" pitchFamily="2" charset="2"/>
              <a:buNone/>
            </a:pPr>
            <a:r>
              <a:rPr lang="en" altLang="en-US" sz="1800" dirty="0"/>
              <a:t>   </a:t>
            </a:r>
            <a:endParaRPr lang="fr-FR" altLang="en-US" sz="1800" dirty="0"/>
          </a:p>
          <a:p>
            <a:pPr>
              <a:lnSpc>
                <a:spcPct val="80000"/>
              </a:lnSpc>
              <a:buFont typeface="Wingdings" panose="05000000000000000000" pitchFamily="2" charset="2"/>
              <a:buNone/>
            </a:pPr>
            <a:r>
              <a:rPr lang="en" altLang="en-US" sz="1800" b="1" dirty="0"/>
              <a:t>FOLATE REQUIREMENTS</a:t>
            </a:r>
          </a:p>
          <a:p>
            <a:pPr>
              <a:lnSpc>
                <a:spcPct val="80000"/>
              </a:lnSpc>
              <a:buFont typeface="Wingdings" panose="05000000000000000000" pitchFamily="2" charset="2"/>
              <a:buNone/>
            </a:pPr>
            <a:r>
              <a:rPr lang="en" altLang="en-US" sz="1800" dirty="0"/>
              <a:t>Daily requirements for folic acid are 400 </a:t>
            </a:r>
            <a:r>
              <a:rPr lang="el-GR" altLang="en-US" sz="1800" dirty="0" smtClean="0"/>
              <a:t>μ</a:t>
            </a:r>
            <a:r>
              <a:rPr lang="en" altLang="en-US" sz="1800" dirty="0" smtClean="0"/>
              <a:t>g</a:t>
            </a:r>
            <a:r>
              <a:rPr lang="en" altLang="en-US" sz="1800" dirty="0"/>
              <a:t>. Pregnant women and women in labor should consume 600 </a:t>
            </a:r>
            <a:r>
              <a:rPr lang="el-GR" altLang="en-US" sz="1800" dirty="0"/>
              <a:t>μ</a:t>
            </a:r>
            <a:r>
              <a:rPr lang="en" altLang="en-US" sz="1800" dirty="0"/>
              <a:t>g </a:t>
            </a:r>
            <a:r>
              <a:rPr lang="en" altLang="en-US" sz="1800" dirty="0"/>
              <a:t>of folate each day.</a:t>
            </a:r>
            <a:endParaRPr lang="sr-Latn-CS" altLang="en-US" sz="1800" dirty="0"/>
          </a:p>
          <a:p>
            <a:pPr>
              <a:lnSpc>
                <a:spcPct val="80000"/>
              </a:lnSpc>
              <a:buFont typeface="Wingdings" panose="05000000000000000000" pitchFamily="2" charset="2"/>
              <a:buNone/>
            </a:pPr>
            <a:endParaRPr lang="en-US" altLang="en-US" sz="1800" dirty="0"/>
          </a:p>
          <a:p>
            <a:pPr>
              <a:lnSpc>
                <a:spcPct val="80000"/>
              </a:lnSpc>
              <a:buFont typeface="Wingdings" panose="05000000000000000000" pitchFamily="2" charset="2"/>
              <a:buNone/>
            </a:pPr>
            <a:r>
              <a:rPr lang="en" altLang="en-US" sz="1800" b="1" dirty="0"/>
              <a:t>FOLATE TOXICITY</a:t>
            </a:r>
          </a:p>
          <a:p>
            <a:pPr>
              <a:lnSpc>
                <a:spcPct val="80000"/>
              </a:lnSpc>
              <a:buFont typeface="Wingdings" panose="05000000000000000000" pitchFamily="2" charset="2"/>
              <a:buNone/>
            </a:pPr>
            <a:r>
              <a:rPr lang="en-US" altLang="en-US" sz="1800" dirty="0">
                <a:sym typeface="Symbol" panose="05050102010706020507" pitchFamily="18" charset="2"/>
              </a:rPr>
              <a:t>If more than 1000 g of folate is taken per day for a long period of time, vitamin B</a:t>
            </a:r>
            <a:r>
              <a:rPr lang="en-US" altLang="en-US" sz="1800" baseline="-25000" dirty="0">
                <a:sym typeface="Symbol" panose="05050102010706020507" pitchFamily="18" charset="2"/>
              </a:rPr>
              <a:t>12</a:t>
            </a:r>
            <a:r>
              <a:rPr lang="en-US" altLang="en-US" sz="1800" dirty="0">
                <a:sym typeface="Symbol" panose="05050102010706020507" pitchFamily="18" charset="2"/>
              </a:rPr>
              <a:t> deficiency may be masked</a:t>
            </a:r>
            <a:r>
              <a:rPr lang="en-US" altLang="en-US" sz="1800" dirty="0" smtClean="0">
                <a:sym typeface="Symbol" panose="05050102010706020507" pitchFamily="18" charset="2"/>
              </a:rPr>
              <a:t>.</a:t>
            </a:r>
          </a:p>
          <a:p>
            <a:pPr>
              <a:lnSpc>
                <a:spcPct val="80000"/>
              </a:lnSpc>
              <a:buFont typeface="Wingdings" panose="05000000000000000000" pitchFamily="2" charset="2"/>
              <a:buNone/>
            </a:pPr>
            <a:endParaRPr lang="en-US" altLang="en-US" sz="1800" dirty="0"/>
          </a:p>
          <a:p>
            <a:pPr>
              <a:lnSpc>
                <a:spcPct val="80000"/>
              </a:lnSpc>
              <a:buFont typeface="Wingdings" panose="05000000000000000000" pitchFamily="2" charset="2"/>
              <a:buNone/>
            </a:pPr>
            <a:r>
              <a:rPr lang="en" altLang="en-US" sz="1800" b="1" dirty="0"/>
              <a:t>SOURCES OF FOLATE IN FOOD</a:t>
            </a:r>
          </a:p>
          <a:p>
            <a:pPr>
              <a:lnSpc>
                <a:spcPct val="80000"/>
              </a:lnSpc>
              <a:buFont typeface="Wingdings" panose="05000000000000000000" pitchFamily="2" charset="2"/>
              <a:buNone/>
            </a:pPr>
            <a:r>
              <a:rPr lang="en" altLang="en-US" sz="1800" dirty="0"/>
              <a:t> Folates are present in a large number of foods (except fats, oils and sugar).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txBox="1">
            <a:spLocks noChangeArrowheads="1"/>
          </p:cNvSpPr>
          <p:nvPr/>
        </p:nvSpPr>
        <p:spPr bwMode="auto">
          <a:xfrm>
            <a:off x="395288" y="836613"/>
            <a:ext cx="8305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90000"/>
              </a:lnSpc>
              <a:buFont typeface="Wingdings" panose="05000000000000000000" pitchFamily="2" charset="2"/>
              <a:buNone/>
            </a:pPr>
            <a:r>
              <a:rPr lang="en" altLang="en-US" sz="2000" b="1" u="sng" dirty="0"/>
              <a:t>Cobalamin (vitamin B</a:t>
            </a:r>
            <a:r>
              <a:rPr lang="en" altLang="en-US" sz="2000" b="1" u="sng" baseline="-25000" dirty="0"/>
              <a:t>12 </a:t>
            </a:r>
            <a:r>
              <a:rPr lang="en" altLang="en-US" sz="2000" b="1" u="sng" dirty="0"/>
              <a:t>)</a:t>
            </a:r>
            <a:endParaRPr lang="en-US" altLang="en-US" sz="2000" b="1" u="sng" dirty="0"/>
          </a:p>
          <a:p>
            <a:pPr>
              <a:lnSpc>
                <a:spcPct val="90000"/>
              </a:lnSpc>
              <a:buFont typeface="Wingdings" panose="05000000000000000000" pitchFamily="2" charset="2"/>
              <a:buNone/>
            </a:pPr>
            <a:endParaRPr lang="sr-Latn-CS" altLang="en-US" sz="2000" dirty="0"/>
          </a:p>
          <a:p>
            <a:pPr>
              <a:lnSpc>
                <a:spcPct val="90000"/>
              </a:lnSpc>
              <a:buFont typeface="Wingdings" panose="05000000000000000000" pitchFamily="2" charset="2"/>
              <a:buNone/>
            </a:pPr>
            <a:r>
              <a:rPr lang="en" altLang="en-US" sz="1800" b="1" dirty="0" smtClean="0"/>
              <a:t>PHYSICAL AND CHEMICAL </a:t>
            </a:r>
            <a:r>
              <a:rPr lang="en" altLang="en-US" sz="1800" b="1" dirty="0"/>
              <a:t>CHARACTERISTICS OF COBALAMIN</a:t>
            </a:r>
          </a:p>
          <a:p>
            <a:pPr>
              <a:lnSpc>
                <a:spcPct val="90000"/>
              </a:lnSpc>
              <a:buFont typeface="Wingdings" panose="05000000000000000000" pitchFamily="2" charset="2"/>
              <a:buNone/>
            </a:pPr>
            <a:r>
              <a:rPr lang="en" altLang="en-US" sz="1800" dirty="0"/>
              <a:t> Cobalamin (vitamin </a:t>
            </a:r>
            <a:r>
              <a:rPr lang="en" altLang="en-US" sz="1800" dirty="0" smtClean="0"/>
              <a:t>B</a:t>
            </a:r>
            <a:r>
              <a:rPr lang="en" altLang="en-US" sz="1800" baseline="-25000" dirty="0" smtClean="0"/>
              <a:t>12</a:t>
            </a:r>
            <a:r>
              <a:rPr lang="en" altLang="en-US" sz="1800" dirty="0" smtClean="0"/>
              <a:t>) </a:t>
            </a:r>
            <a:r>
              <a:rPr lang="en" altLang="en-US" sz="1800" dirty="0"/>
              <a:t>is a complex crystalline compound of red color (high molecular weight) that contains a prosthetic group with </a:t>
            </a:r>
            <a:r>
              <a:rPr lang="en" altLang="en-US" sz="1800" b="1" i="1" dirty="0"/>
              <a:t>a cobalt atom </a:t>
            </a:r>
            <a:r>
              <a:rPr lang="en" altLang="en-US" sz="1800" dirty="0"/>
              <a:t>that has coordinating bonds, like iron in hemoglobin. It is introduced into the body mainly through food of animal origin, although a part is synthesized by human intestinal bacteria.</a:t>
            </a:r>
            <a:endParaRPr lang="sr-Latn-CS" altLang="en-US" sz="1800" dirty="0"/>
          </a:p>
          <a:p>
            <a:pPr>
              <a:lnSpc>
                <a:spcPct val="90000"/>
              </a:lnSpc>
              <a:buFont typeface="Wingdings" panose="05000000000000000000" pitchFamily="2" charset="2"/>
              <a:buNone/>
            </a:pPr>
            <a:endParaRPr lang="sr-Latn-CS" altLang="en-US" sz="800" dirty="0"/>
          </a:p>
          <a:p>
            <a:pPr>
              <a:lnSpc>
                <a:spcPct val="90000"/>
              </a:lnSpc>
              <a:buFont typeface="Wingdings" panose="05000000000000000000" pitchFamily="2" charset="2"/>
              <a:buNone/>
            </a:pPr>
            <a:r>
              <a:rPr lang="en" altLang="en-US" sz="1800" b="1" dirty="0"/>
              <a:t>ABSORPTION, TRANSPORT AND STORAGE OF COBALAMIN</a:t>
            </a:r>
          </a:p>
          <a:p>
            <a:pPr>
              <a:lnSpc>
                <a:spcPct val="90000"/>
              </a:lnSpc>
              <a:buFont typeface="Wingdings" panose="05000000000000000000" pitchFamily="2" charset="2"/>
              <a:buNone/>
            </a:pPr>
            <a:r>
              <a:rPr lang="en" altLang="en-US" sz="1800" dirty="0"/>
              <a:t>Cobalamin is absorbed through a special transport system in the final part of the small intestine (ileum) bound to a special glycoprotein (intrinsic factor) that is created in the stomach lining. It is stored in a number of organs (liver, kidney, heart, muscles, brain, spleen...) in small quantities, but, given the low consumption, this supply is sufficient to meet the long-term needs of the organism (3-5 years).</a:t>
            </a:r>
            <a:endParaRPr lang="en-US" altLang="en-US" sz="18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txBox="1">
            <a:spLocks noChangeArrowheads="1"/>
          </p:cNvSpPr>
          <p:nvPr/>
        </p:nvSpPr>
        <p:spPr bwMode="auto">
          <a:xfrm>
            <a:off x="468313" y="908050"/>
            <a:ext cx="8305800" cy="5473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000" b="1" dirty="0"/>
              <a:t>THE ROLES OF COBALAMIN</a:t>
            </a:r>
          </a:p>
          <a:p>
            <a:pPr>
              <a:lnSpc>
                <a:spcPct val="80000"/>
              </a:lnSpc>
              <a:buFont typeface="Wingdings" panose="05000000000000000000" pitchFamily="2" charset="2"/>
              <a:buNone/>
            </a:pPr>
            <a:r>
              <a:rPr lang="en" altLang="en-US" sz="2000" dirty="0"/>
              <a:t> </a:t>
            </a:r>
            <a:endParaRPr lang="sr-Latn-CS" altLang="en-US" sz="2000" dirty="0"/>
          </a:p>
          <a:p>
            <a:pPr>
              <a:lnSpc>
                <a:spcPct val="80000"/>
              </a:lnSpc>
              <a:buFont typeface="Wingdings" panose="05000000000000000000" pitchFamily="2" charset="2"/>
              <a:buNone/>
            </a:pPr>
            <a:r>
              <a:rPr lang="en" altLang="en-US" sz="2000" dirty="0"/>
              <a:t> Cobalamin (acting as a coenzyme) </a:t>
            </a:r>
            <a:r>
              <a:rPr lang="en" altLang="en-US" sz="2000" b="1" i="1" dirty="0"/>
              <a:t>participates in the metabolism of amino acids </a:t>
            </a:r>
            <a:r>
              <a:rPr lang="en" altLang="en-US" sz="2000" dirty="0"/>
              <a:t>, and as such is necessary for the growth and development of the organism. Also, cobalamin is necessary for </a:t>
            </a:r>
            <a:r>
              <a:rPr lang="en" altLang="en-US" sz="2000" b="1" i="1" dirty="0"/>
              <a:t>the growth and maturation of erythrocytes (synthesis of heme in the hemoglobin molecule) </a:t>
            </a:r>
            <a:r>
              <a:rPr lang="en" altLang="en-US" sz="2000" dirty="0"/>
              <a:t>, so its deficiency causes severe anemia (pernicious anemia, megaloblastic anemia).</a:t>
            </a:r>
            <a:endParaRPr lang="sr-Latn-CS" altLang="en-US" sz="2000" dirty="0"/>
          </a:p>
          <a:p>
            <a:pPr>
              <a:lnSpc>
                <a:spcPct val="80000"/>
              </a:lnSpc>
              <a:buFont typeface="Wingdings" panose="05000000000000000000" pitchFamily="2" charset="2"/>
              <a:buNone/>
            </a:pPr>
            <a:endParaRPr lang="de-DE" altLang="en-US" sz="2000" b="1" dirty="0"/>
          </a:p>
          <a:p>
            <a:pPr>
              <a:lnSpc>
                <a:spcPct val="80000"/>
              </a:lnSpc>
              <a:buFont typeface="Wingdings" panose="05000000000000000000" pitchFamily="2" charset="2"/>
              <a:buNone/>
            </a:pPr>
            <a:r>
              <a:rPr lang="en" altLang="en-US" sz="2000" b="1" dirty="0"/>
              <a:t>DISORDERS ARISING DUE TO COBALAMIN DEFICIENCY</a:t>
            </a:r>
          </a:p>
          <a:p>
            <a:pPr>
              <a:lnSpc>
                <a:spcPct val="80000"/>
              </a:lnSpc>
              <a:buFont typeface="Wingdings" panose="05000000000000000000" pitchFamily="2" charset="2"/>
              <a:buNone/>
            </a:pPr>
            <a:r>
              <a:rPr lang="en" altLang="en-US" sz="2000" dirty="0"/>
              <a:t> </a:t>
            </a:r>
            <a:endParaRPr lang="sr-Latn-CS" altLang="en-US" sz="2000" dirty="0"/>
          </a:p>
          <a:p>
            <a:pPr>
              <a:lnSpc>
                <a:spcPct val="80000"/>
              </a:lnSpc>
              <a:buFont typeface="Wingdings" panose="05000000000000000000" pitchFamily="2" charset="2"/>
              <a:buNone/>
            </a:pPr>
            <a:r>
              <a:rPr lang="en" altLang="en-US" sz="2000" dirty="0"/>
              <a:t> Cobalamin deficiency causes:</a:t>
            </a:r>
            <a:endParaRPr lang="sr-Latn-CS" altLang="en-US" sz="2000" dirty="0"/>
          </a:p>
          <a:p>
            <a:pPr>
              <a:lnSpc>
                <a:spcPct val="80000"/>
              </a:lnSpc>
              <a:buFont typeface="Wingdings" panose="05000000000000000000" pitchFamily="2" charset="2"/>
              <a:buNone/>
            </a:pPr>
            <a:endParaRPr lang="en-GB" altLang="en-US" sz="2000" dirty="0"/>
          </a:p>
          <a:p>
            <a:pPr>
              <a:lnSpc>
                <a:spcPct val="80000"/>
              </a:lnSpc>
            </a:pPr>
            <a:r>
              <a:rPr lang="en" altLang="en-US" sz="2000" b="1" i="1" dirty="0"/>
              <a:t>pernicious anemia due to the inability to form heme in the hemoglobin molecule</a:t>
            </a:r>
          </a:p>
          <a:p>
            <a:pPr>
              <a:lnSpc>
                <a:spcPct val="80000"/>
              </a:lnSpc>
            </a:pPr>
            <a:r>
              <a:rPr lang="en" altLang="en-US" sz="2000" b="1" i="1" dirty="0"/>
              <a:t>psychological disorders (disorders of cognitive abilities, wrong judgment...) due to the lack of cobalamin needed for the synthesis of protein and lipid parts of the myelin sheath of nerves.</a:t>
            </a:r>
            <a:r>
              <a:rPr lang="en" altLang="en-US" sz="2000" dirty="0"/>
              <a:t> </a:t>
            </a:r>
            <a:endParaRPr lang="en-US" altLang="en-US"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txBox="1">
            <a:spLocks noChangeArrowheads="1"/>
          </p:cNvSpPr>
          <p:nvPr/>
        </p:nvSpPr>
        <p:spPr bwMode="auto">
          <a:xfrm>
            <a:off x="684213" y="1052513"/>
            <a:ext cx="8305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Font typeface="Wingdings" panose="05000000000000000000" pitchFamily="2" charset="2"/>
              <a:buNone/>
            </a:pPr>
            <a:r>
              <a:rPr lang="en" altLang="en-US" sz="1800" b="1" dirty="0"/>
              <a:t>COBALAMIN REQUIREMENTS</a:t>
            </a:r>
          </a:p>
          <a:p>
            <a:pPr>
              <a:buFont typeface="Wingdings" panose="05000000000000000000" pitchFamily="2" charset="2"/>
              <a:buNone/>
            </a:pPr>
            <a:r>
              <a:rPr lang="en" altLang="en-US" sz="1800" dirty="0"/>
              <a:t>Daily requirements for cobalamin are small and amount to </a:t>
            </a:r>
            <a:r>
              <a:rPr lang="en" altLang="en-US" sz="1800" dirty="0">
                <a:latin typeface="+mj-lt"/>
              </a:rPr>
              <a:t>2-3 </a:t>
            </a:r>
            <a:r>
              <a:rPr lang="el-GR" altLang="en-US" sz="1800" dirty="0"/>
              <a:t>μ</a:t>
            </a:r>
            <a:r>
              <a:rPr lang="en" altLang="en-US" sz="1800" dirty="0"/>
              <a:t>g</a:t>
            </a:r>
            <a:r>
              <a:rPr lang="en" altLang="en-US" sz="1800" dirty="0" smtClean="0">
                <a:latin typeface="+mj-lt"/>
              </a:rPr>
              <a:t> </a:t>
            </a:r>
            <a:r>
              <a:rPr lang="en" altLang="en-US" sz="1800" dirty="0">
                <a:latin typeface="+mj-lt"/>
              </a:rPr>
              <a:t>per day for adults. However, it should be noted that these values depend a lot on the </a:t>
            </a:r>
            <a:r>
              <a:rPr lang="en" altLang="en-US" sz="1800" dirty="0"/>
              <a:t>functional state of other organ systems (gastrointestinal tract).</a:t>
            </a:r>
            <a:endParaRPr lang="sr-Latn-CS" altLang="en-US" sz="1800" dirty="0"/>
          </a:p>
          <a:p>
            <a:pPr>
              <a:buFont typeface="Wingdings" panose="05000000000000000000" pitchFamily="2" charset="2"/>
              <a:buNone/>
            </a:pPr>
            <a:endParaRPr lang="de-DE" altLang="en-US" sz="1800" dirty="0"/>
          </a:p>
          <a:p>
            <a:pPr>
              <a:buFont typeface="Wingdings" panose="05000000000000000000" pitchFamily="2" charset="2"/>
              <a:buNone/>
            </a:pPr>
            <a:r>
              <a:rPr lang="en" altLang="en-US" sz="1800" b="1" dirty="0"/>
              <a:t>COBALAMIN TOXICITY</a:t>
            </a:r>
            <a:endParaRPr lang="en-US" altLang="en-US" sz="1800" b="1" dirty="0"/>
          </a:p>
          <a:p>
            <a:pPr>
              <a:buFont typeface="Wingdings" panose="05000000000000000000" pitchFamily="2" charset="2"/>
              <a:buNone/>
            </a:pPr>
            <a:r>
              <a:rPr lang="en" altLang="en-US" sz="1800" dirty="0"/>
              <a:t>The toxic effects of cobalamin are not known.</a:t>
            </a:r>
            <a:endParaRPr lang="sr-Latn-CS" altLang="en-US" sz="1800" dirty="0"/>
          </a:p>
          <a:p>
            <a:pPr>
              <a:buFont typeface="Wingdings" panose="05000000000000000000" pitchFamily="2" charset="2"/>
              <a:buNone/>
            </a:pPr>
            <a:endParaRPr lang="en-US" altLang="en-US" sz="1800" dirty="0"/>
          </a:p>
          <a:p>
            <a:pPr>
              <a:buFont typeface="Wingdings" panose="05000000000000000000" pitchFamily="2" charset="2"/>
              <a:buNone/>
            </a:pPr>
            <a:r>
              <a:rPr lang="en" altLang="en-US" sz="1800" b="1" dirty="0"/>
              <a:t>SOURCES OF COBALAMIN</a:t>
            </a:r>
            <a:endParaRPr lang="en-US" altLang="en-US" sz="1800" b="1" dirty="0"/>
          </a:p>
          <a:p>
            <a:pPr>
              <a:buFont typeface="Wingdings" panose="05000000000000000000" pitchFamily="2" charset="2"/>
              <a:buNone/>
            </a:pPr>
            <a:r>
              <a:rPr lang="en" altLang="en-US" sz="1800" dirty="0"/>
              <a:t>Cobalamin is present exclusively in foods of animal origin (mostly in meat) .</a:t>
            </a:r>
            <a:endParaRPr lang="en-US" altLang="en-US" sz="1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706437"/>
          </a:xfrm>
        </p:spPr>
        <p:txBody>
          <a:bodyPr/>
          <a:lstStyle/>
          <a:p>
            <a:r>
              <a:rPr lang="en" altLang="en-US" sz="2800" smtClean="0"/>
              <a:t>Vitamins in the diet of athletes</a:t>
            </a:r>
          </a:p>
        </p:txBody>
      </p:sp>
      <p:sp>
        <p:nvSpPr>
          <p:cNvPr id="40963" name="Content Placeholder 2"/>
          <p:cNvSpPr>
            <a:spLocks noGrp="1"/>
          </p:cNvSpPr>
          <p:nvPr>
            <p:ph idx="1"/>
          </p:nvPr>
        </p:nvSpPr>
        <p:spPr>
          <a:xfrm>
            <a:off x="466725" y="1423318"/>
            <a:ext cx="8229600" cy="4525962"/>
          </a:xfrm>
        </p:spPr>
        <p:txBody>
          <a:bodyPr/>
          <a:lstStyle/>
          <a:p>
            <a:r>
              <a:rPr lang="en" altLang="en-US" sz="1800" dirty="0" smtClean="0"/>
              <a:t>There are still no recommendations for the intake of vitamins and minerals for athletes, but they are still guided by tables for the rest of the </a:t>
            </a:r>
            <a:r>
              <a:rPr lang="en" altLang="en-US" sz="1800" dirty="0" smtClean="0"/>
              <a:t>population;</a:t>
            </a:r>
            <a:endParaRPr lang="en" altLang="en-US" sz="1800" dirty="0" smtClean="0"/>
          </a:p>
          <a:p>
            <a:endParaRPr lang="ru-RU" altLang="en-US" sz="1800" dirty="0" smtClean="0"/>
          </a:p>
          <a:p>
            <a:r>
              <a:rPr lang="en" altLang="en-US" sz="1800" dirty="0" smtClean="0"/>
              <a:t>Athletes should know that intense exercise programs increase their need for </a:t>
            </a:r>
            <a:r>
              <a:rPr lang="en" altLang="en-US" sz="1800" dirty="0" smtClean="0"/>
              <a:t>micronutrients;</a:t>
            </a:r>
            <a:endParaRPr lang="en" altLang="en-US" sz="1800" dirty="0" smtClean="0"/>
          </a:p>
          <a:p>
            <a:endParaRPr lang="ru-RU" altLang="en-US" sz="1800" dirty="0" smtClean="0"/>
          </a:p>
          <a:p>
            <a:r>
              <a:rPr lang="en" altLang="en-US" sz="1800" dirty="0" smtClean="0"/>
              <a:t>Research has not provided clear evidence of improvement in athletic ability after vitamin supplementation, except in cases where it was necessary to correct an existing </a:t>
            </a:r>
            <a:r>
              <a:rPr lang="en" altLang="en-US" sz="1800" dirty="0" smtClean="0"/>
              <a:t>deficiency;</a:t>
            </a:r>
            <a:endParaRPr lang="en" altLang="en-US" sz="1800" dirty="0" smtClean="0"/>
          </a:p>
          <a:p>
            <a:endParaRPr lang="ru-RU" altLang="en-US" sz="1800" dirty="0" smtClean="0"/>
          </a:p>
          <a:p>
            <a:r>
              <a:rPr lang="en" altLang="en-US" sz="1800" dirty="0" smtClean="0"/>
              <a:t>Research on the diet of athletes shows that, when they consume a variety of nutrient-rich foods, the recorded intake of vitamins and minerals exceeds generally accepted recommendations and meets the increased micronutrient needs caused by </a:t>
            </a:r>
            <a:r>
              <a:rPr lang="en" altLang="en-US" sz="1800" dirty="0" smtClean="0"/>
              <a:t>training.</a:t>
            </a:r>
            <a:endParaRPr lang="ru-RU" altLang="en-US" sz="1800" dirty="0" smtClean="0"/>
          </a:p>
        </p:txBody>
      </p:sp>
    </p:spTree>
  </p:cSld>
  <p:clrMapOvr>
    <a:masterClrMapping/>
  </p:clrMapOvr>
  <p:transition advTm="109517"/>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274638"/>
            <a:ext cx="8229600" cy="561975"/>
          </a:xfrm>
        </p:spPr>
        <p:txBody>
          <a:bodyPr/>
          <a:lstStyle/>
          <a:p>
            <a:r>
              <a:rPr lang="en" altLang="en-US" sz="2800" smtClean="0"/>
              <a:t>Deficiency of vitamins and minerals in athletes</a:t>
            </a:r>
          </a:p>
        </p:txBody>
      </p:sp>
      <p:sp>
        <p:nvSpPr>
          <p:cNvPr id="15363" name="Content Placeholder 2"/>
          <p:cNvSpPr>
            <a:spLocks noGrp="1"/>
          </p:cNvSpPr>
          <p:nvPr>
            <p:ph idx="1"/>
          </p:nvPr>
        </p:nvSpPr>
        <p:spPr>
          <a:xfrm>
            <a:off x="457200" y="1351310"/>
            <a:ext cx="8229600" cy="4525962"/>
          </a:xfrm>
        </p:spPr>
        <p:txBody>
          <a:bodyPr/>
          <a:lstStyle/>
          <a:p>
            <a:pPr>
              <a:buFont typeface="Arial" charset="0"/>
              <a:buChar char="•"/>
              <a:defRPr/>
            </a:pPr>
            <a:r>
              <a:rPr lang="en" sz="1800" dirty="0" smtClean="0"/>
              <a:t>A lower intake of micronutrients can occur in athletes who abstain from food or do not have a disciplined diet, but also in those who are on the so-called modern fast diet</a:t>
            </a:r>
          </a:p>
          <a:p>
            <a:pPr>
              <a:buFont typeface="Arial" charset="0"/>
              <a:buChar char="•"/>
              <a:defRPr/>
            </a:pPr>
            <a:endParaRPr lang="ru-RU" sz="1800" dirty="0" smtClean="0"/>
          </a:p>
          <a:p>
            <a:pPr>
              <a:buFont typeface="Arial" charset="0"/>
              <a:buChar char="•"/>
              <a:defRPr/>
            </a:pPr>
            <a:r>
              <a:rPr lang="en" sz="1800" dirty="0" smtClean="0"/>
              <a:t>There are several causes of vitamin and mineral deficiency:</a:t>
            </a:r>
          </a:p>
          <a:p>
            <a:pPr marL="457200" indent="-457200">
              <a:buFont typeface="+mj-lt"/>
              <a:buAutoNum type="arabicPeriod"/>
              <a:defRPr/>
            </a:pPr>
            <a:r>
              <a:rPr lang="en" sz="1800" dirty="0" smtClean="0"/>
              <a:t>inadequate intake,</a:t>
            </a:r>
          </a:p>
          <a:p>
            <a:pPr marL="457200" indent="-457200">
              <a:buFont typeface="+mj-lt"/>
              <a:buAutoNum type="arabicPeriod"/>
              <a:defRPr/>
            </a:pPr>
            <a:r>
              <a:rPr lang="en" sz="1800" dirty="0" smtClean="0"/>
              <a:t>poor absorption of vitamins,</a:t>
            </a:r>
          </a:p>
          <a:p>
            <a:pPr marL="457200" indent="-457200">
              <a:buFont typeface="+mj-lt"/>
              <a:buAutoNum type="arabicPeriod"/>
              <a:defRPr/>
            </a:pPr>
            <a:r>
              <a:rPr lang="en" sz="1800" dirty="0" smtClean="0"/>
              <a:t>poor usability,</a:t>
            </a:r>
          </a:p>
          <a:p>
            <a:pPr marL="457200" indent="-457200">
              <a:buFont typeface="+mj-lt"/>
              <a:buAutoNum type="arabicPeriod"/>
              <a:defRPr/>
            </a:pPr>
            <a:r>
              <a:rPr lang="en" sz="1800" dirty="0" smtClean="0"/>
              <a:t>increased excretion,</a:t>
            </a:r>
          </a:p>
          <a:p>
            <a:pPr marL="457200" indent="-457200">
              <a:buFont typeface="+mj-lt"/>
              <a:buAutoNum type="arabicPeriod"/>
              <a:defRPr/>
            </a:pPr>
            <a:r>
              <a:rPr lang="en" sz="1800" dirty="0" smtClean="0"/>
              <a:t>increased destruction in the body</a:t>
            </a:r>
          </a:p>
          <a:p>
            <a:pPr>
              <a:buFont typeface="Arial" charset="0"/>
              <a:buChar char="•"/>
              <a:defRPr/>
            </a:pPr>
            <a:endParaRPr lang="ru-RU" sz="1800" dirty="0" smtClean="0"/>
          </a:p>
          <a:p>
            <a:pPr>
              <a:buFont typeface="Arial" charset="0"/>
              <a:buChar char="•"/>
              <a:defRPr/>
            </a:pPr>
            <a:endParaRPr lang="ru-RU" sz="1800" dirty="0" smtClean="0"/>
          </a:p>
        </p:txBody>
      </p:sp>
    </p:spTree>
  </p:cSld>
  <p:clrMapOvr>
    <a:masterClrMapping/>
  </p:clrMapOvr>
  <p:transition advTm="41647"/>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836613"/>
            <a:ext cx="8229600" cy="4713287"/>
          </a:xfrm>
        </p:spPr>
        <p:txBody>
          <a:bodyPr/>
          <a:lstStyle/>
          <a:p>
            <a:pPr algn="ctr">
              <a:buFont typeface="Arial" charset="0"/>
              <a:buNone/>
              <a:defRPr/>
            </a:pPr>
            <a:r>
              <a:rPr lang="en" sz="2400" dirty="0" smtClean="0"/>
              <a:t>ROLE OF VITAMINS</a:t>
            </a:r>
          </a:p>
          <a:p>
            <a:pPr algn="ctr">
              <a:buFont typeface="Arial" charset="0"/>
              <a:buNone/>
              <a:defRPr/>
            </a:pPr>
            <a:endParaRPr lang="sr-Cyrl-RS" sz="2000" dirty="0" smtClean="0"/>
          </a:p>
          <a:p>
            <a:pPr marL="457200" indent="-457200">
              <a:buFont typeface="+mj-lt"/>
              <a:buAutoNum type="arabicPeriod"/>
              <a:defRPr/>
            </a:pPr>
            <a:r>
              <a:rPr lang="en" sz="1600" dirty="0" smtClean="0"/>
              <a:t>INDISPENSABLE BIOLOGICAL CATALYSTS OF CELLULAR CHEMICAL REACTIONS (COENZYMES AND PROSTHETIC GROUPS OF ENZYMES)</a:t>
            </a:r>
          </a:p>
          <a:p>
            <a:pPr marL="457200" indent="-457200">
              <a:buFont typeface="+mj-lt"/>
              <a:buAutoNum type="arabicPeriod"/>
              <a:defRPr/>
            </a:pPr>
            <a:endParaRPr lang="sr-Cyrl-RS" sz="1600" dirty="0" smtClean="0"/>
          </a:p>
          <a:p>
            <a:pPr marL="457200" indent="-457200">
              <a:buFont typeface="Arial" charset="0"/>
              <a:buAutoNum type="arabicPeriod" startAt="2"/>
              <a:defRPr/>
            </a:pPr>
            <a:r>
              <a:rPr lang="en" sz="1600" dirty="0" smtClean="0"/>
              <a:t>THEY ENSURE THE PROPER WORKING OF METABOLISM, GROWTH AND REPRODUCTION</a:t>
            </a:r>
          </a:p>
          <a:p>
            <a:pPr marL="457200" indent="-457200">
              <a:buFont typeface="Arial" charset="0"/>
              <a:buAutoNum type="arabicPeriod" startAt="2"/>
              <a:defRPr/>
            </a:pPr>
            <a:endParaRPr lang="sr-Cyrl-RS" sz="1600" dirty="0" smtClean="0"/>
          </a:p>
          <a:p>
            <a:pPr marL="457200" indent="-457200">
              <a:buFont typeface="Arial" charset="0"/>
              <a:buAutoNum type="arabicPeriod" startAt="3"/>
              <a:defRPr/>
            </a:pPr>
            <a:r>
              <a:rPr lang="en" sz="1600" dirty="0" smtClean="0"/>
              <a:t>THEY ARE NEEDED FOR THE SYNTHESIS OF COLLAGEN AND BONE</a:t>
            </a:r>
          </a:p>
          <a:p>
            <a:pPr marL="457200" indent="-457200">
              <a:buFont typeface="Arial" charset="0"/>
              <a:buAutoNum type="arabicPeriod" startAt="3"/>
              <a:defRPr/>
            </a:pPr>
            <a:endParaRPr lang="sr-Cyrl-RS" sz="1600" dirty="0" smtClean="0"/>
          </a:p>
          <a:p>
            <a:pPr marL="457200" indent="-457200">
              <a:buFont typeface="Arial" charset="0"/>
              <a:buAutoNum type="arabicPeriod" startAt="3"/>
              <a:defRPr/>
            </a:pPr>
            <a:r>
              <a:rPr lang="en" sz="1600" dirty="0" smtClean="0"/>
              <a:t>IMPORTANT IN THE PROCESS OF BLOOD COAGULATION</a:t>
            </a:r>
          </a:p>
          <a:p>
            <a:pPr marL="457200" indent="-457200">
              <a:buFont typeface="Arial" charset="0"/>
              <a:buAutoNum type="arabicPeriod" startAt="3"/>
              <a:defRPr/>
            </a:pPr>
            <a:endParaRPr lang="sr-Cyrl-RS" sz="1600" dirty="0" smtClean="0"/>
          </a:p>
          <a:p>
            <a:pPr marL="457200" indent="-457200">
              <a:buFont typeface="Arial" charset="0"/>
              <a:buAutoNum type="arabicPeriod" startAt="3"/>
              <a:defRPr/>
            </a:pPr>
            <a:r>
              <a:rPr lang="en" sz="1600" dirty="0" smtClean="0"/>
              <a:t>PARTICIPATE IN CATABOLISM OR ANABOLISM OF CARBOHYDRATES, FATS AND PROTEINS</a:t>
            </a:r>
          </a:p>
          <a:p>
            <a:pPr marL="457200" indent="-457200">
              <a:buFont typeface="Arial" charset="0"/>
              <a:buAutoNum type="arabicPeriod" startAt="3"/>
              <a:defRPr/>
            </a:pPr>
            <a:endParaRPr lang="sr-Cyrl-RS" sz="1600" dirty="0" smtClean="0"/>
          </a:p>
          <a:p>
            <a:pPr marL="457200" indent="-457200">
              <a:buFont typeface="Arial" charset="0"/>
              <a:buAutoNum type="arabicPeriod" startAt="3"/>
              <a:defRPr/>
            </a:pPr>
            <a:r>
              <a:rPr lang="en" sz="1600" dirty="0" smtClean="0"/>
              <a:t>NECESSARY FOR THE FUNCTIONING OF VISION (PHOTORECEPTORS)</a:t>
            </a:r>
          </a:p>
          <a:p>
            <a:pPr marL="457200" indent="-457200">
              <a:buFont typeface="Arial" charset="0"/>
              <a:buAutoNum type="arabicPeriod" startAt="3"/>
              <a:defRPr/>
            </a:pPr>
            <a:endParaRPr lang="sr-Cyrl-RS" sz="1600" dirty="0" smtClean="0"/>
          </a:p>
          <a:p>
            <a:pPr marL="457200" indent="-457200">
              <a:buFont typeface="Arial" charset="0"/>
              <a:buNone/>
              <a:defRPr/>
            </a:pPr>
            <a:r>
              <a:rPr lang="en" sz="1600" dirty="0" smtClean="0"/>
              <a:t>      </a:t>
            </a:r>
            <a:r>
              <a:rPr lang="en" sz="2000" dirty="0" smtClean="0"/>
              <a:t>*disruption of vitamin intake leads to hypo or hyper-vitaminosis</a:t>
            </a:r>
          </a:p>
          <a:p>
            <a:pPr marL="457200" indent="-457200" algn="just">
              <a:buFont typeface="+mj-lt"/>
              <a:buAutoNum type="arabicPeriod"/>
              <a:defRPr/>
            </a:pPr>
            <a:endParaRPr lang="en-US" sz="1200" dirty="0" smtClean="0"/>
          </a:p>
          <a:p>
            <a:pPr>
              <a:buFont typeface="Arial" charset="0"/>
              <a:buChar char="•"/>
              <a:defRPr/>
            </a:pPr>
            <a:endParaRPr lang="sr-Latn-RS" sz="2000" dirty="0" smtClean="0"/>
          </a:p>
          <a:p>
            <a:pPr>
              <a:buFont typeface="Arial" charset="0"/>
              <a:buChar char="•"/>
              <a:defRPr/>
            </a:pPr>
            <a:endParaRPr lang="en-US" sz="2000" dirty="0" smtClean="0"/>
          </a:p>
          <a:p>
            <a:pPr>
              <a:buFont typeface="Arial" charset="0"/>
              <a:buChar char="•"/>
              <a:defRPr/>
            </a:pPr>
            <a:endParaRPr lang="en-US" sz="2000" dirty="0"/>
          </a:p>
        </p:txBody>
      </p:sp>
      <p:sp>
        <p:nvSpPr>
          <p:cNvPr id="6147"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6148"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Tree>
  </p:cSld>
  <p:clrMapOvr>
    <a:masterClrMapping/>
  </p:clrMapOvr>
  <p:transition advTm="76817"/>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a:xfrm>
            <a:off x="457200" y="274638"/>
            <a:ext cx="8229600" cy="706437"/>
          </a:xfrm>
        </p:spPr>
        <p:txBody>
          <a:bodyPr/>
          <a:lstStyle/>
          <a:p>
            <a:r>
              <a:rPr lang="en" altLang="en-US" sz="2800" smtClean="0"/>
              <a:t>Deficiency of vitamin and mineral intake in athletes</a:t>
            </a:r>
          </a:p>
        </p:txBody>
      </p:sp>
      <p:sp>
        <p:nvSpPr>
          <p:cNvPr id="43011" name="Content Placeholder 2"/>
          <p:cNvSpPr>
            <a:spLocks noGrp="1"/>
          </p:cNvSpPr>
          <p:nvPr>
            <p:ph idx="1"/>
          </p:nvPr>
        </p:nvSpPr>
        <p:spPr>
          <a:xfrm>
            <a:off x="457200" y="1196975"/>
            <a:ext cx="8229600" cy="4525963"/>
          </a:xfrm>
        </p:spPr>
        <p:txBody>
          <a:bodyPr/>
          <a:lstStyle/>
          <a:p>
            <a:r>
              <a:rPr lang="en" altLang="en-US" sz="2000" smtClean="0"/>
              <a:t>The most easily recognized cause of the deficit is </a:t>
            </a:r>
            <a:r>
              <a:rPr lang="en" altLang="en-US" sz="2000" u="sng" smtClean="0"/>
              <a:t>inadequate intake</a:t>
            </a:r>
          </a:p>
          <a:p>
            <a:endParaRPr lang="ru-RU" altLang="en-US" sz="2000" u="sng" smtClean="0"/>
          </a:p>
          <a:p>
            <a:r>
              <a:rPr lang="en" altLang="en-US" sz="2000" smtClean="0"/>
              <a:t> </a:t>
            </a:r>
            <a:r>
              <a:rPr lang="en" altLang="en-US" sz="2000" u="sng" smtClean="0"/>
              <a:t>It is caused by (factors) </a:t>
            </a:r>
            <a:r>
              <a:rPr lang="en" altLang="en-US" sz="2000" smtClean="0"/>
              <a:t>:</a:t>
            </a:r>
          </a:p>
          <a:p>
            <a:pPr>
              <a:buFont typeface="Arial" panose="020B0604020202020204" pitchFamily="34" charset="0"/>
              <a:buNone/>
            </a:pPr>
            <a:r>
              <a:rPr lang="en" altLang="en-US" sz="2000" smtClean="0"/>
              <a:t>- lifestyle,</a:t>
            </a:r>
          </a:p>
          <a:p>
            <a:pPr>
              <a:buFont typeface="Arial" panose="020B0604020202020204" pitchFamily="34" charset="0"/>
              <a:buNone/>
            </a:pPr>
            <a:r>
              <a:rPr lang="en" altLang="en-US" sz="2000" smtClean="0"/>
              <a:t>- eating habits,</a:t>
            </a:r>
          </a:p>
          <a:p>
            <a:pPr>
              <a:buFont typeface="Arial" panose="020B0604020202020204" pitchFamily="34" charset="0"/>
              <a:buNone/>
            </a:pPr>
            <a:r>
              <a:rPr lang="en" altLang="en-US" sz="2000" smtClean="0"/>
              <a:t>- a special diet,</a:t>
            </a:r>
          </a:p>
          <a:p>
            <a:pPr>
              <a:buFont typeface="Arial" panose="020B0604020202020204" pitchFamily="34" charset="0"/>
              <a:buNone/>
            </a:pPr>
            <a:r>
              <a:rPr lang="en" altLang="en-US" sz="2000" smtClean="0"/>
              <a:t>- frequent trips or competitions,</a:t>
            </a:r>
          </a:p>
          <a:p>
            <a:pPr>
              <a:buFont typeface="Arial" panose="020B0604020202020204" pitchFamily="34" charset="0"/>
              <a:buNone/>
            </a:pPr>
            <a:r>
              <a:rPr lang="en" altLang="en-US" sz="2000" smtClean="0"/>
              <a:t>- undeveloped culinary skills,</a:t>
            </a:r>
          </a:p>
          <a:p>
            <a:pPr>
              <a:buFont typeface="Arial" panose="020B0604020202020204" pitchFamily="34" charset="0"/>
              <a:buNone/>
            </a:pPr>
            <a:r>
              <a:rPr lang="en" altLang="en-US" sz="2000" smtClean="0"/>
              <a:t>- insufficient nutritional education,</a:t>
            </a:r>
          </a:p>
          <a:p>
            <a:pPr>
              <a:buFont typeface="Arial" panose="020B0604020202020204" pitchFamily="34" charset="0"/>
              <a:buNone/>
            </a:pPr>
            <a:r>
              <a:rPr lang="en" altLang="en-US" sz="2000" smtClean="0"/>
              <a:t>- insufficient financial support,</a:t>
            </a:r>
          </a:p>
          <a:p>
            <a:pPr>
              <a:buFont typeface="Arial" panose="020B0604020202020204" pitchFamily="34" charset="0"/>
              <a:buNone/>
            </a:pPr>
            <a:r>
              <a:rPr lang="en" altLang="en-US" sz="2000" smtClean="0"/>
              <a:t>- health condition</a:t>
            </a:r>
          </a:p>
        </p:txBody>
      </p:sp>
    </p:spTree>
  </p:cSld>
  <p:clrMapOvr>
    <a:masterClrMapping/>
  </p:clrMapOvr>
  <p:transition advTm="31007"/>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 altLang="en-US" sz="2400" i="1" dirty="0" smtClean="0"/>
              <a:t>Determining the acceptable upper level of intake of vitamins and minerals</a:t>
            </a:r>
            <a:endParaRPr lang="en-US" altLang="en-US" sz="2400" dirty="0" smtClean="0"/>
          </a:p>
        </p:txBody>
      </p:sp>
      <p:sp>
        <p:nvSpPr>
          <p:cNvPr id="45059" name="Content Placeholder 2"/>
          <p:cNvSpPr>
            <a:spLocks noGrp="1"/>
          </p:cNvSpPr>
          <p:nvPr>
            <p:ph idx="1"/>
          </p:nvPr>
        </p:nvSpPr>
        <p:spPr>
          <a:xfrm>
            <a:off x="539750" y="1700808"/>
            <a:ext cx="8229600" cy="3806230"/>
          </a:xfrm>
        </p:spPr>
        <p:txBody>
          <a:bodyPr/>
          <a:lstStyle/>
          <a:p>
            <a:r>
              <a:rPr lang="en" altLang="en-US" sz="2000" dirty="0" smtClean="0"/>
              <a:t>The acceptable upper (safe) level </a:t>
            </a:r>
            <a:r>
              <a:rPr lang="en" altLang="en-US" sz="2000" dirty="0" smtClean="0"/>
              <a:t>(</a:t>
            </a:r>
            <a:r>
              <a:rPr lang="en" altLang="en-US" sz="2000" b="1" dirty="0" smtClean="0"/>
              <a:t>UL</a:t>
            </a:r>
            <a:r>
              <a:rPr lang="en" altLang="en-US" sz="2000" dirty="0" smtClean="0"/>
              <a:t>) </a:t>
            </a:r>
            <a:r>
              <a:rPr lang="en" altLang="en-US" sz="2000" dirty="0" smtClean="0"/>
              <a:t>of </a:t>
            </a:r>
            <a:r>
              <a:rPr lang="en" altLang="en-US" sz="2000" dirty="0" smtClean="0"/>
              <a:t>intake includes the sum of the doses of vitamins and minerals taken in through food or drink and intake through </a:t>
            </a:r>
            <a:r>
              <a:rPr lang="en" altLang="en-US" sz="2000" dirty="0" smtClean="0"/>
              <a:t>supplements;</a:t>
            </a:r>
            <a:endParaRPr lang="en" altLang="en-US" sz="2000" dirty="0" smtClean="0"/>
          </a:p>
          <a:p>
            <a:r>
              <a:rPr lang="en" altLang="en-US" sz="2000" dirty="0" smtClean="0"/>
              <a:t>Since the nutritional intake is most often in deficit, there is enough room for the athlete to compensate for this deficiency with supplements, without putting the general health at risk</a:t>
            </a:r>
            <a:r>
              <a:rPr lang="en" altLang="en-US" sz="2000" dirty="0" smtClean="0"/>
              <a:t>.</a:t>
            </a:r>
            <a:endParaRPr lang="en" altLang="en-US" sz="2000" dirty="0" smtClean="0"/>
          </a:p>
        </p:txBody>
      </p:sp>
      <p:pic>
        <p:nvPicPr>
          <p:cNvPr id="2" name="Picture 1"/>
          <p:cNvPicPr>
            <a:picLocks noChangeAspect="1"/>
          </p:cNvPicPr>
          <p:nvPr/>
        </p:nvPicPr>
        <p:blipFill>
          <a:blip r:embed="rId2"/>
          <a:stretch>
            <a:fillRect/>
          </a:stretch>
        </p:blipFill>
        <p:spPr>
          <a:xfrm>
            <a:off x="2701544" y="3717032"/>
            <a:ext cx="3906011" cy="2929508"/>
          </a:xfrm>
          <a:prstGeom prst="rect">
            <a:avLst/>
          </a:prstGeom>
        </p:spPr>
      </p:pic>
    </p:spTree>
  </p:cSld>
  <p:clrMapOvr>
    <a:masterClrMapping/>
  </p:clrMapOvr>
  <p:transition advTm="56967"/>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 altLang="en-US" sz="2800" smtClean="0"/>
              <a:t>Recommended daily dose of nutrients</a:t>
            </a:r>
            <a:endParaRPr lang="en-US" altLang="en-US" sz="2800" smtClean="0"/>
          </a:p>
        </p:txBody>
      </p:sp>
      <p:sp>
        <p:nvSpPr>
          <p:cNvPr id="46083" name="Content Placeholder 2"/>
          <p:cNvSpPr>
            <a:spLocks noGrp="1"/>
          </p:cNvSpPr>
          <p:nvPr>
            <p:ph idx="1"/>
          </p:nvPr>
        </p:nvSpPr>
        <p:spPr>
          <a:xfrm>
            <a:off x="250825" y="1773238"/>
            <a:ext cx="6264275" cy="4525962"/>
          </a:xfrm>
        </p:spPr>
        <p:txBody>
          <a:bodyPr/>
          <a:lstStyle/>
          <a:p>
            <a:r>
              <a:rPr lang="en" altLang="en-US" sz="2000" dirty="0" smtClean="0"/>
              <a:t>The recommended daily allowance </a:t>
            </a:r>
            <a:r>
              <a:rPr lang="en" altLang="en-US" sz="2000" dirty="0" smtClean="0"/>
              <a:t>(</a:t>
            </a:r>
            <a:r>
              <a:rPr lang="en" altLang="en-US" sz="2000" i="1" dirty="0" smtClean="0"/>
              <a:t>RDA</a:t>
            </a:r>
            <a:r>
              <a:rPr lang="en" altLang="en-US" sz="2000" i="1" dirty="0" smtClean="0"/>
              <a:t>) </a:t>
            </a:r>
            <a:r>
              <a:rPr lang="en" altLang="en-US" sz="2000" dirty="0" smtClean="0"/>
              <a:t>by definition represents the amount of nutrients that meets the needs of the entire healthy population and where the risk of deficiency is 2-3%</a:t>
            </a:r>
            <a:endParaRPr lang="en-US" altLang="en-US" sz="2000" dirty="0" smtClean="0"/>
          </a:p>
          <a:p>
            <a:endParaRPr lang="sr-Cyrl-CS" altLang="en-US" sz="2000" dirty="0" smtClean="0"/>
          </a:p>
          <a:p>
            <a:r>
              <a:rPr lang="en" altLang="en-US" sz="2000" dirty="0" smtClean="0"/>
              <a:t>The RDA does not take into account the special needs of physically active people, people with increased needs or patients with different conditions and diseases</a:t>
            </a:r>
            <a:endParaRPr lang="en-US" altLang="en-US" sz="2000" dirty="0" smtClean="0"/>
          </a:p>
          <a:p>
            <a:endParaRPr lang="sr-Cyrl-CS" altLang="en-US" sz="2000" dirty="0" smtClean="0"/>
          </a:p>
          <a:p>
            <a:r>
              <a:rPr lang="en" altLang="en-US" sz="2000" dirty="0" smtClean="0"/>
              <a:t>Therefore, RDA should be critically evaluated with the aim of understanding the needs of different population groups, especially athletes</a:t>
            </a:r>
            <a:endParaRPr lang="ru-RU" altLang="en-US" sz="2000" dirty="0" smtClean="0"/>
          </a:p>
        </p:txBody>
      </p:sp>
      <p:pic>
        <p:nvPicPr>
          <p:cNvPr id="46084" name="Picture 2" descr="Ð ÐµÐ·ÑÐ»ÑÐ°Ñ ÑÐ»Ð¸ÐºÐ° Ð·Ð° recommended dietary allowa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688" y="1916113"/>
            <a:ext cx="2398712"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advTm="41367"/>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23875" y="2348880"/>
            <a:ext cx="8096250" cy="2638425"/>
          </a:xfrm>
          <a:prstGeom prst="rect">
            <a:avLst/>
          </a:prstGeom>
        </p:spPr>
      </p:pic>
      <p:sp>
        <p:nvSpPr>
          <p:cNvPr id="5" name="Title 1"/>
          <p:cNvSpPr>
            <a:spLocks noGrp="1"/>
          </p:cNvSpPr>
          <p:nvPr>
            <p:ph type="title"/>
          </p:nvPr>
        </p:nvSpPr>
        <p:spPr>
          <a:xfrm>
            <a:off x="395288" y="260350"/>
            <a:ext cx="8229600" cy="490538"/>
          </a:xfrm>
        </p:spPr>
        <p:txBody>
          <a:bodyPr/>
          <a:lstStyle/>
          <a:p>
            <a:r>
              <a:rPr lang="en" altLang="en-US" sz="2800" dirty="0" smtClean="0"/>
              <a:t>Recommendations for </a:t>
            </a:r>
            <a:r>
              <a:rPr lang="en" altLang="en-US" sz="2800" dirty="0" smtClean="0"/>
              <a:t>vitamin in athletes</a:t>
            </a:r>
            <a:endParaRPr lang="en-US" altLang="en-US" sz="2800" dirty="0" smtClean="0"/>
          </a:p>
        </p:txBody>
      </p:sp>
    </p:spTree>
    <p:extLst>
      <p:ext uri="{BB962C8B-B14F-4D97-AF65-F5344CB8AC3E}">
        <p14:creationId xmlns:p14="http://schemas.microsoft.com/office/powerpoint/2010/main" val="28563384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afe Upper Levels for Vitamins and Minerals: What You Need to Know - Tufts  Health &amp; Nutrition Let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991319"/>
            <a:ext cx="6191250" cy="5534025"/>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title"/>
          </p:nvPr>
        </p:nvSpPr>
        <p:spPr>
          <a:xfrm>
            <a:off x="395288" y="260350"/>
            <a:ext cx="8229600" cy="490538"/>
          </a:xfrm>
        </p:spPr>
        <p:txBody>
          <a:bodyPr/>
          <a:lstStyle/>
          <a:p>
            <a:r>
              <a:rPr lang="en" altLang="en-US" sz="2800" dirty="0" smtClean="0"/>
              <a:t>Recommendations for </a:t>
            </a:r>
            <a:r>
              <a:rPr lang="en" altLang="en-US" sz="2800" dirty="0" smtClean="0"/>
              <a:t>vitamin and mineral </a:t>
            </a:r>
            <a:r>
              <a:rPr lang="en" altLang="en-US" sz="2800" dirty="0" smtClean="0"/>
              <a:t>intake</a:t>
            </a:r>
            <a:endParaRPr lang="en-US" altLang="en-US" sz="2800" dirty="0" smtClean="0"/>
          </a:p>
        </p:txBody>
      </p:sp>
    </p:spTree>
    <p:extLst>
      <p:ext uri="{BB962C8B-B14F-4D97-AF65-F5344CB8AC3E}">
        <p14:creationId xmlns:p14="http://schemas.microsoft.com/office/powerpoint/2010/main" val="28796444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68313" y="2420938"/>
            <a:ext cx="8229600" cy="1143000"/>
          </a:xfrm>
        </p:spPr>
        <p:txBody>
          <a:bodyPr/>
          <a:lstStyle/>
          <a:p>
            <a:r>
              <a:rPr lang="en" altLang="en-US" smtClean="0"/>
              <a:t>THE IMPORTANCE OF VITAMINS IN ATHLETES</a:t>
            </a:r>
          </a:p>
        </p:txBody>
      </p:sp>
    </p:spTree>
  </p:cSld>
  <p:clrMapOvr>
    <a:masterClrMapping/>
  </p:clrMapOvr>
  <p:transition advTm="9697"/>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395288" y="620713"/>
            <a:ext cx="8229600" cy="360362"/>
          </a:xfrm>
        </p:spPr>
        <p:txBody>
          <a:bodyPr/>
          <a:lstStyle/>
          <a:p>
            <a:r>
              <a:rPr lang="en" altLang="en-US" sz="2400" i="1" smtClean="0"/>
              <a:t>The importance </a:t>
            </a:r>
            <a:r>
              <a:rPr lang="en" altLang="en-US" sz="2400" b="1" i="1" smtClean="0"/>
              <a:t>of vitamin A </a:t>
            </a:r>
            <a:r>
              <a:rPr lang="en" altLang="en-US" sz="2400" i="1" smtClean="0"/>
              <a:t>in athletes</a:t>
            </a:r>
            <a:endParaRPr lang="en-US" altLang="en-US" sz="2400" smtClean="0"/>
          </a:p>
        </p:txBody>
      </p:sp>
      <p:sp>
        <p:nvSpPr>
          <p:cNvPr id="49155" name="Content Placeholder 2"/>
          <p:cNvSpPr>
            <a:spLocks noGrp="1"/>
          </p:cNvSpPr>
          <p:nvPr>
            <p:ph idx="1"/>
          </p:nvPr>
        </p:nvSpPr>
        <p:spPr>
          <a:xfrm>
            <a:off x="468313" y="1484313"/>
            <a:ext cx="8229600" cy="4238625"/>
          </a:xfrm>
        </p:spPr>
        <p:txBody>
          <a:bodyPr/>
          <a:lstStyle/>
          <a:p>
            <a:r>
              <a:rPr lang="en" altLang="en-US" sz="2000" dirty="0" smtClean="0"/>
              <a:t>In sports a more important place belongs to β-carotene, since this precursor of vitamin A is known for its antioxidant properties - it protects the cell membrane from free radicals that are formed more during intense training ;</a:t>
            </a:r>
          </a:p>
          <a:p>
            <a:endParaRPr lang="ru-RU" altLang="en-US" sz="2000" dirty="0" smtClean="0"/>
          </a:p>
          <a:p>
            <a:r>
              <a:rPr lang="en" altLang="en-US" sz="2000" dirty="0" smtClean="0"/>
              <a:t>Research has shown that if the deficit of β-carotene or vitamin A is already present or the athlete is on a low-calorie diet, supplementation is definitely recommended ;</a:t>
            </a:r>
          </a:p>
          <a:p>
            <a:endParaRPr lang="ru-RU" altLang="en-US" sz="2000" dirty="0" smtClean="0"/>
          </a:p>
          <a:p>
            <a:r>
              <a:rPr lang="en" altLang="en-US" sz="2000" dirty="0" smtClean="0"/>
              <a:t>Otherwise additional application of β-carotene will not improve sports performance, and may lead to an increase in intracranial pressure, tissue damage and immunosuppression, as well as damage to the fetus in pregnant women, if </a:t>
            </a:r>
            <a:r>
              <a:rPr lang="en" altLang="en-US" sz="2000" dirty="0" smtClean="0"/>
              <a:t>overdosed.</a:t>
            </a:r>
            <a:endParaRPr lang="ru-RU" altLang="en-US" sz="2000" dirty="0" smtClean="0"/>
          </a:p>
        </p:txBody>
      </p:sp>
    </p:spTree>
  </p:cSld>
  <p:clrMapOvr>
    <a:masterClrMapping/>
  </p:clrMapOvr>
  <p:transition advTm="49487"/>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395288" y="620713"/>
            <a:ext cx="8229600" cy="360362"/>
          </a:xfrm>
        </p:spPr>
        <p:txBody>
          <a:bodyPr/>
          <a:lstStyle/>
          <a:p>
            <a:r>
              <a:rPr lang="en" altLang="en-US" sz="2400" i="1" smtClean="0"/>
              <a:t>The importance of </a:t>
            </a:r>
            <a:r>
              <a:rPr lang="en" altLang="en-US" sz="2400" b="1" i="1" smtClean="0"/>
              <a:t>B group vitamins </a:t>
            </a:r>
            <a:r>
              <a:rPr lang="en" altLang="en-US" sz="2400" i="1" smtClean="0"/>
              <a:t>in athletes</a:t>
            </a:r>
            <a:endParaRPr lang="en-US" altLang="en-US" sz="2400" smtClean="0"/>
          </a:p>
        </p:txBody>
      </p:sp>
      <p:sp>
        <p:nvSpPr>
          <p:cNvPr id="51203" name="Content Placeholder 2"/>
          <p:cNvSpPr>
            <a:spLocks noGrp="1"/>
          </p:cNvSpPr>
          <p:nvPr>
            <p:ph idx="1"/>
          </p:nvPr>
        </p:nvSpPr>
        <p:spPr>
          <a:xfrm>
            <a:off x="468313" y="1484313"/>
            <a:ext cx="8229600" cy="4608512"/>
          </a:xfrm>
        </p:spPr>
        <p:txBody>
          <a:bodyPr/>
          <a:lstStyle/>
          <a:p>
            <a:r>
              <a:rPr lang="en" altLang="en-US" sz="2000" dirty="0" smtClean="0"/>
              <a:t>It has been shown that physical activity alone reduces the concentration of thiamine, </a:t>
            </a:r>
            <a:r>
              <a:rPr lang="en" altLang="en-US" sz="2000" dirty="0" smtClean="0"/>
              <a:t>riboflavin </a:t>
            </a:r>
            <a:r>
              <a:rPr lang="en" altLang="en-US" sz="2000" dirty="0" smtClean="0"/>
              <a:t>and pyridoxine in 2 ways:</a:t>
            </a:r>
          </a:p>
          <a:p>
            <a:pPr marL="628650">
              <a:buFont typeface="Arial" panose="020B0604020202020204" pitchFamily="34" charset="0"/>
              <a:buNone/>
            </a:pPr>
            <a:r>
              <a:rPr lang="en" altLang="en-US" sz="2000" dirty="0" smtClean="0"/>
              <a:t>- by reducing absorption in the intestines and increasing excretion,</a:t>
            </a:r>
            <a:endParaRPr lang="en-US" altLang="en-US" sz="2000" dirty="0" smtClean="0"/>
          </a:p>
          <a:p>
            <a:pPr marL="628650">
              <a:buFont typeface="Arial" panose="020B0604020202020204" pitchFamily="34" charset="0"/>
              <a:buNone/>
            </a:pPr>
            <a:r>
              <a:rPr lang="en" altLang="en-US" sz="2000" dirty="0" smtClean="0"/>
              <a:t>- by intensifying consumption by activating certain metabolic pathways</a:t>
            </a:r>
            <a:endParaRPr lang="en-US" altLang="en-US" sz="2000" dirty="0" smtClean="0"/>
          </a:p>
          <a:p>
            <a:pPr>
              <a:buFont typeface="Arial" panose="020B0604020202020204" pitchFamily="34" charset="0"/>
              <a:buNone/>
            </a:pPr>
            <a:endParaRPr lang="sr-Cyrl-CS" altLang="en-US" sz="2000" dirty="0" smtClean="0"/>
          </a:p>
          <a:p>
            <a:r>
              <a:rPr lang="en" altLang="en-US" sz="2000" dirty="0" smtClean="0"/>
              <a:t>In sports, the deficiency of B group vitamins worsens sports performance and makes muscle relaxation difficult, especially during maximum physical effort, which is why it is necessary to compensate them</a:t>
            </a:r>
            <a:endParaRPr lang="en-US" altLang="en-US" sz="2000" dirty="0" smtClean="0"/>
          </a:p>
          <a:p>
            <a:endParaRPr lang="ru-RU" altLang="en-US" sz="2000" dirty="0" smtClean="0"/>
          </a:p>
          <a:p>
            <a:r>
              <a:rPr lang="en" altLang="en-US" sz="2000" dirty="0" smtClean="0"/>
              <a:t>Also, there are indications that some vitamins in excess can improve certain skills, </a:t>
            </a:r>
            <a:r>
              <a:rPr lang="en" altLang="en-US" sz="2000" i="1" dirty="0" smtClean="0"/>
              <a:t>e.g. thiamine, pyridoxine and cobalamin facilitate fine motor coordination and muscle relaxation</a:t>
            </a:r>
          </a:p>
        </p:txBody>
      </p:sp>
    </p:spTree>
  </p:cSld>
  <p:clrMapOvr>
    <a:masterClrMapping/>
  </p:clrMapOvr>
  <p:transition advTm="44147"/>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68313" y="981075"/>
            <a:ext cx="8229600" cy="360363"/>
          </a:xfrm>
        </p:spPr>
        <p:txBody>
          <a:bodyPr/>
          <a:lstStyle/>
          <a:p>
            <a:r>
              <a:rPr lang="en" altLang="en-US" sz="2400" i="1" smtClean="0"/>
              <a:t>The importance of </a:t>
            </a:r>
            <a:r>
              <a:rPr lang="en" altLang="en-US" sz="2400" b="1" i="1" smtClean="0"/>
              <a:t>B group vitamins </a:t>
            </a:r>
            <a:r>
              <a:rPr lang="en" altLang="en-US" sz="2400" i="1" smtClean="0"/>
              <a:t>in athletes</a:t>
            </a:r>
            <a:endParaRPr lang="en-US" altLang="en-US" sz="2400" smtClean="0"/>
          </a:p>
        </p:txBody>
      </p:sp>
      <p:sp>
        <p:nvSpPr>
          <p:cNvPr id="15363" name="Content Placeholder 2"/>
          <p:cNvSpPr>
            <a:spLocks noGrp="1"/>
          </p:cNvSpPr>
          <p:nvPr>
            <p:ph idx="1"/>
          </p:nvPr>
        </p:nvSpPr>
        <p:spPr>
          <a:xfrm>
            <a:off x="468313" y="2060575"/>
            <a:ext cx="8229600" cy="4238625"/>
          </a:xfrm>
        </p:spPr>
        <p:txBody>
          <a:bodyPr/>
          <a:lstStyle/>
          <a:p>
            <a:pPr>
              <a:buFont typeface="Arial" charset="0"/>
              <a:buChar char="•"/>
              <a:defRPr/>
            </a:pPr>
            <a:r>
              <a:rPr lang="en" sz="2000" dirty="0" smtClean="0"/>
              <a:t>Although many athletes regularly consume large doses of B group vitamins, it is believed that the necessary amounts of these vitamins can be provided by a balanced diet and that supplementation in the absence of a deficit </a:t>
            </a:r>
            <a:r>
              <a:rPr lang="en" sz="2000" dirty="0" smtClean="0">
                <a:effectLst>
                  <a:outerShdw blurRad="38100" dist="38100" dir="2700000" algn="tl">
                    <a:srgbClr val="000000">
                      <a:alpha val="43137"/>
                    </a:srgbClr>
                  </a:outerShdw>
                </a:effectLst>
              </a:rPr>
              <a:t>will not affect sports results </a:t>
            </a:r>
            <a:r>
              <a:rPr lang="en" sz="2000" dirty="0">
                <a:effectLst>
                  <a:outerShdw blurRad="38100" dist="38100" dir="2700000" algn="tl">
                    <a:srgbClr val="000000">
                      <a:alpha val="43137"/>
                    </a:srgbClr>
                  </a:outerShdw>
                </a:effectLst>
              </a:rPr>
              <a:t>;</a:t>
            </a:r>
            <a:endParaRPr lang="ru-RU" sz="2000" dirty="0" smtClean="0">
              <a:effectLst>
                <a:outerShdw blurRad="38100" dist="38100" dir="2700000" algn="tl">
                  <a:srgbClr val="000000">
                    <a:alpha val="43137"/>
                  </a:srgbClr>
                </a:outerShdw>
              </a:effectLst>
            </a:endParaRPr>
          </a:p>
          <a:p>
            <a:pPr>
              <a:buFont typeface="Arial" charset="0"/>
              <a:buChar char="•"/>
              <a:defRPr/>
            </a:pPr>
            <a:endParaRPr lang="ru-RU" sz="2000" dirty="0" smtClean="0"/>
          </a:p>
          <a:p>
            <a:pPr>
              <a:buFont typeface="Arial" charset="0"/>
              <a:buChar char="•"/>
              <a:defRPr/>
            </a:pPr>
            <a:r>
              <a:rPr lang="en" sz="2000" dirty="0" smtClean="0"/>
              <a:t>Fortunately, except for niacin, which in excess can reduce physical endurance and even cause liver damage, the side effects of overdosing on other B vitamins </a:t>
            </a:r>
            <a:r>
              <a:rPr lang="en" sz="2000" dirty="0" smtClean="0">
                <a:effectLst>
                  <a:outerShdw blurRad="38100" dist="38100" dir="2700000" algn="tl">
                    <a:srgbClr val="000000">
                      <a:alpha val="43137"/>
                    </a:srgbClr>
                  </a:outerShdw>
                </a:effectLst>
              </a:rPr>
              <a:t>do not exist or are very rare .</a:t>
            </a:r>
            <a:endParaRPr lang="ru-RU" sz="2000" i="1" dirty="0" smtClean="0">
              <a:effectLst>
                <a:outerShdw blurRad="38100" dist="38100" dir="2700000" algn="tl">
                  <a:srgbClr val="000000">
                    <a:alpha val="43137"/>
                  </a:srgbClr>
                </a:outerShdw>
              </a:effectLst>
            </a:endParaRPr>
          </a:p>
        </p:txBody>
      </p:sp>
    </p:spTree>
  </p:cSld>
  <p:clrMapOvr>
    <a:masterClrMapping/>
  </p:clrMapOvr>
  <p:transition advTm="28417"/>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54025" y="476250"/>
            <a:ext cx="8229600" cy="360363"/>
          </a:xfrm>
        </p:spPr>
        <p:txBody>
          <a:bodyPr/>
          <a:lstStyle/>
          <a:p>
            <a:r>
              <a:rPr lang="en" altLang="en-US" sz="2400" i="1" smtClean="0"/>
              <a:t>The importance </a:t>
            </a:r>
            <a:r>
              <a:rPr lang="en" altLang="en-US" sz="2400" b="1" i="1" smtClean="0"/>
              <a:t>of vitamin C </a:t>
            </a:r>
            <a:r>
              <a:rPr lang="en" altLang="en-US" sz="2400" i="1" smtClean="0"/>
              <a:t>in athletes</a:t>
            </a:r>
            <a:endParaRPr lang="en-US" altLang="en-US" sz="2400" smtClean="0"/>
          </a:p>
        </p:txBody>
      </p:sp>
      <p:sp>
        <p:nvSpPr>
          <p:cNvPr id="55299" name="Content Placeholder 2"/>
          <p:cNvSpPr>
            <a:spLocks noGrp="1"/>
          </p:cNvSpPr>
          <p:nvPr>
            <p:ph idx="1"/>
          </p:nvPr>
        </p:nvSpPr>
        <p:spPr>
          <a:xfrm>
            <a:off x="454025" y="1052513"/>
            <a:ext cx="8229600" cy="4968875"/>
          </a:xfrm>
        </p:spPr>
        <p:txBody>
          <a:bodyPr/>
          <a:lstStyle/>
          <a:p>
            <a:r>
              <a:rPr lang="en" altLang="en-US" sz="2000" smtClean="0"/>
              <a:t>Very popular among athletes ;</a:t>
            </a:r>
          </a:p>
          <a:p>
            <a:endParaRPr lang="ru-RU" altLang="en-US" sz="2000" smtClean="0"/>
          </a:p>
          <a:p>
            <a:r>
              <a:rPr lang="en" altLang="en-US" sz="2000" smtClean="0"/>
              <a:t>Useful in sports as an antioxidant (in the recommended dose) ;</a:t>
            </a:r>
          </a:p>
          <a:p>
            <a:endParaRPr lang="ru-RU" altLang="en-US" sz="2000" smtClean="0"/>
          </a:p>
          <a:p>
            <a:r>
              <a:rPr lang="en" altLang="en-US" sz="2000" smtClean="0"/>
              <a:t>Research has shown that the use of vitamin C in excess reduces sports performance and can have a negative effect on them ;</a:t>
            </a:r>
          </a:p>
          <a:p>
            <a:endParaRPr lang="ru-RU" altLang="en-US" sz="2000" smtClean="0"/>
          </a:p>
          <a:p>
            <a:r>
              <a:rPr lang="en" altLang="en-US" sz="2000" smtClean="0"/>
              <a:t>Excessive use of vitamin C , due to its pronounced antioxidant properties, disables the function of the endogenous antioxidant protection system ;</a:t>
            </a:r>
          </a:p>
          <a:p>
            <a:endParaRPr lang="ru-RU" altLang="en-US" sz="2000" smtClean="0"/>
          </a:p>
          <a:p>
            <a:r>
              <a:rPr lang="en" altLang="en-US" sz="2000" smtClean="0"/>
              <a:t>Uncontrolled intake of vitamin C can have harmful consequences for health in general, among which the appearance of oxalate nephrolithiasis stands out .</a:t>
            </a:r>
            <a:endParaRPr lang="ru-RU" altLang="en-US" sz="2000" i="1" smtClean="0"/>
          </a:p>
        </p:txBody>
      </p:sp>
    </p:spTree>
  </p:cSld>
  <p:clrMapOvr>
    <a:masterClrMapping/>
  </p:clrMapOvr>
  <p:transition advTm="38387"/>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7171"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7172" name="Rectangle 3"/>
          <p:cNvSpPr txBox="1">
            <a:spLocks noChangeArrowheads="1"/>
          </p:cNvSpPr>
          <p:nvPr/>
        </p:nvSpPr>
        <p:spPr bwMode="auto">
          <a:xfrm>
            <a:off x="460375" y="1341438"/>
            <a:ext cx="83058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nSpc>
                <a:spcPct val="80000"/>
              </a:lnSpc>
              <a:buFont typeface="Wingdings" panose="05000000000000000000" pitchFamily="2" charset="2"/>
              <a:buNone/>
            </a:pPr>
            <a:r>
              <a:rPr lang="en" altLang="en-US" sz="2000" b="1"/>
              <a:t>Classification of vitamins</a:t>
            </a:r>
            <a:endParaRPr lang="sr-Latn-CS" altLang="en-US" sz="2000" b="1"/>
          </a:p>
          <a:p>
            <a:pPr>
              <a:lnSpc>
                <a:spcPct val="80000"/>
              </a:lnSpc>
              <a:buFont typeface="Wingdings" panose="05000000000000000000" pitchFamily="2" charset="2"/>
              <a:buNone/>
            </a:pPr>
            <a:endParaRPr lang="en-US" altLang="en-US" sz="2000"/>
          </a:p>
          <a:p>
            <a:pPr>
              <a:lnSpc>
                <a:spcPct val="80000"/>
              </a:lnSpc>
              <a:buFont typeface="Wingdings" panose="05000000000000000000" pitchFamily="2" charset="2"/>
              <a:buNone/>
            </a:pPr>
            <a:r>
              <a:rPr lang="en" altLang="en-US" sz="2000"/>
              <a:t> Vitamins are usually classified according to their solubility in fat, i.e. in water, as:</a:t>
            </a:r>
            <a:endParaRPr lang="sr-Latn-CS" altLang="en-US" sz="2000"/>
          </a:p>
          <a:p>
            <a:pPr>
              <a:lnSpc>
                <a:spcPct val="80000"/>
              </a:lnSpc>
              <a:buFont typeface="Wingdings" panose="05000000000000000000" pitchFamily="2" charset="2"/>
              <a:buNone/>
            </a:pPr>
            <a:endParaRPr lang="en-US" altLang="en-US" sz="2000"/>
          </a:p>
          <a:p>
            <a:pPr>
              <a:lnSpc>
                <a:spcPct val="80000"/>
              </a:lnSpc>
            </a:pPr>
            <a:r>
              <a:rPr lang="en" altLang="en-US" sz="2000" b="1"/>
              <a:t>liposoluble vitamins (fat-soluble vitamins) </a:t>
            </a:r>
            <a:r>
              <a:rPr lang="en" altLang="en-US" sz="2000"/>
              <a:t>, which include </a:t>
            </a:r>
            <a:r>
              <a:rPr lang="en" altLang="en-US" sz="2000" b="1" i="1"/>
              <a:t>vitamins A, D, E </a:t>
            </a:r>
            <a:r>
              <a:rPr lang="en" altLang="en-US" sz="2000" b="1"/>
              <a:t>and </a:t>
            </a:r>
            <a:r>
              <a:rPr lang="en" altLang="en-US" sz="2000" b="1" i="1"/>
              <a:t>K. </a:t>
            </a:r>
            <a:r>
              <a:rPr lang="en" altLang="en-US" sz="2000"/>
              <a:t>Their characteristics and metabolic fate are related to fats. They can be stored in the body and their roles are generally related to structural functions.</a:t>
            </a:r>
            <a:endParaRPr lang="sr-Latn-CS" altLang="en-US" sz="2000"/>
          </a:p>
          <a:p>
            <a:pPr>
              <a:lnSpc>
                <a:spcPct val="80000"/>
              </a:lnSpc>
              <a:buFont typeface="Wingdings" panose="05000000000000000000" pitchFamily="2" charset="2"/>
              <a:buNone/>
            </a:pPr>
            <a:endParaRPr lang="en-US" altLang="en-US" sz="2000"/>
          </a:p>
          <a:p>
            <a:pPr>
              <a:lnSpc>
                <a:spcPct val="80000"/>
              </a:lnSpc>
            </a:pPr>
            <a:r>
              <a:rPr lang="en" altLang="en-US" sz="2000" b="1"/>
              <a:t>hydrosoluble vitamins </a:t>
            </a:r>
            <a:r>
              <a:rPr lang="en" altLang="en-US" sz="2000"/>
              <a:t>(vitamins soluble in water), which include </a:t>
            </a:r>
            <a:r>
              <a:rPr lang="en" altLang="en-US" sz="2000" b="1" i="1"/>
              <a:t>group B vitamins </a:t>
            </a:r>
            <a:r>
              <a:rPr lang="en" altLang="en-US" sz="2000"/>
              <a:t>and </a:t>
            </a:r>
            <a:r>
              <a:rPr lang="en" altLang="en-US" sz="2000" b="1" i="1"/>
              <a:t>vitamin </a:t>
            </a:r>
            <a:r>
              <a:rPr lang="en" altLang="en-US" sz="2000"/>
              <a:t>C. They cannot be stored in the sense of </a:t>
            </a:r>
            <a:r>
              <a:rPr lang="en" altLang="en-US" sz="2000">
                <a:sym typeface="Symbol" panose="05050102010706020507" pitchFamily="18" charset="2"/>
              </a:rPr>
              <a:t> </a:t>
            </a:r>
            <a:r>
              <a:rPr lang="en" altLang="en-US" sz="2000"/>
              <a:t>tissue saturation </a:t>
            </a:r>
            <a:r>
              <a:rPr lang="en" altLang="en-US" sz="2000">
                <a:sym typeface="Symbol" panose="05050102010706020507" pitchFamily="18" charset="2"/>
              </a:rPr>
              <a:t> </a:t>
            </a:r>
            <a:r>
              <a:rPr lang="en" altLang="en-US" sz="2000"/>
              <a:t>and mainly represent coenzymes in cellular metabolism.</a:t>
            </a:r>
          </a:p>
          <a:p>
            <a:pPr>
              <a:lnSpc>
                <a:spcPct val="80000"/>
              </a:lnSpc>
              <a:buFont typeface="Wingdings" panose="05000000000000000000" pitchFamily="2" charset="2"/>
              <a:buNone/>
            </a:pPr>
            <a:endParaRPr lang="en-US" altLang="en-US" sz="2000"/>
          </a:p>
        </p:txBody>
      </p:sp>
    </p:spTree>
  </p:cSld>
  <p:clrMapOvr>
    <a:masterClrMapping/>
  </p:clrMapOvr>
  <p:transition advTm="79597"/>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468313" y="549275"/>
            <a:ext cx="8229600" cy="360363"/>
          </a:xfrm>
        </p:spPr>
        <p:txBody>
          <a:bodyPr/>
          <a:lstStyle/>
          <a:p>
            <a:r>
              <a:rPr lang="en" altLang="en-US" sz="2400" i="1" smtClean="0"/>
              <a:t>The importance </a:t>
            </a:r>
            <a:r>
              <a:rPr lang="en" altLang="en-US" sz="2400" b="1" i="1" smtClean="0"/>
              <a:t>of vitamin D </a:t>
            </a:r>
            <a:r>
              <a:rPr lang="en" altLang="en-US" sz="2400" i="1" smtClean="0"/>
              <a:t>in athletes</a:t>
            </a:r>
            <a:endParaRPr lang="en-US" altLang="en-US" sz="2400" smtClean="0"/>
          </a:p>
        </p:txBody>
      </p:sp>
      <p:sp>
        <p:nvSpPr>
          <p:cNvPr id="57347" name="Content Placeholder 2"/>
          <p:cNvSpPr>
            <a:spLocks noGrp="1"/>
          </p:cNvSpPr>
          <p:nvPr>
            <p:ph idx="1"/>
          </p:nvPr>
        </p:nvSpPr>
        <p:spPr>
          <a:xfrm>
            <a:off x="468313" y="1125538"/>
            <a:ext cx="8229600" cy="4606925"/>
          </a:xfrm>
        </p:spPr>
        <p:txBody>
          <a:bodyPr/>
          <a:lstStyle/>
          <a:p>
            <a:r>
              <a:rPr lang="en" altLang="en-US" sz="2000" smtClean="0"/>
              <a:t>Recent research has shown that vitamin D deficiency is very common in athletes, especially young women ;</a:t>
            </a:r>
          </a:p>
          <a:p>
            <a:endParaRPr lang="ru-RU" altLang="en-US" sz="2000" smtClean="0"/>
          </a:p>
          <a:p>
            <a:r>
              <a:rPr lang="en" altLang="en-US" sz="2000" smtClean="0"/>
              <a:t>In these women, it leads to muscle weakness and exposes them to a significant risk of bone fractures during training ;</a:t>
            </a:r>
          </a:p>
          <a:p>
            <a:endParaRPr lang="ru-RU" altLang="en-US" sz="2000" smtClean="0"/>
          </a:p>
          <a:p>
            <a:r>
              <a:rPr lang="en" altLang="en-US" sz="2000" smtClean="0"/>
              <a:t>In case of insufficient intake of vitamin D, compensation is mandatory, especially in circumstances of intense physical activity ;</a:t>
            </a:r>
          </a:p>
          <a:p>
            <a:endParaRPr lang="ru-RU" altLang="en-US" sz="2000" smtClean="0"/>
          </a:p>
          <a:p>
            <a:r>
              <a:rPr lang="en" altLang="en-US" sz="2000" smtClean="0"/>
              <a:t>However, an overdose of this vitamin will not have any beneficial effects on the bone system, but on the contrary can lead to </a:t>
            </a:r>
            <a:r>
              <a:rPr lang="en" altLang="en-US" sz="2000" u="sng" smtClean="0"/>
              <a:t>hypercalcemia </a:t>
            </a:r>
            <a:r>
              <a:rPr lang="en" altLang="en-US" sz="2000" smtClean="0"/>
              <a:t>, which is particularly dangerous due to its depressing effect on the heart and central nervous system .</a:t>
            </a:r>
            <a:endParaRPr lang="ru-RU" altLang="en-US" sz="2000" i="1" smtClean="0"/>
          </a:p>
        </p:txBody>
      </p:sp>
    </p:spTree>
  </p:cSld>
  <p:clrMapOvr>
    <a:masterClrMapping/>
  </p:clrMapOvr>
  <p:transition advTm="40647"/>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458788" y="404813"/>
            <a:ext cx="8229600" cy="360362"/>
          </a:xfrm>
        </p:spPr>
        <p:txBody>
          <a:bodyPr/>
          <a:lstStyle/>
          <a:p>
            <a:r>
              <a:rPr lang="en" altLang="en-US" sz="2400" i="1" smtClean="0"/>
              <a:t>The importance </a:t>
            </a:r>
            <a:r>
              <a:rPr lang="en" altLang="en-US" sz="2400" b="1" i="1" smtClean="0"/>
              <a:t>of vitamin E </a:t>
            </a:r>
            <a:r>
              <a:rPr lang="en" altLang="en-US" sz="2400" i="1" smtClean="0"/>
              <a:t>in athletes</a:t>
            </a:r>
            <a:endParaRPr lang="en-US" altLang="en-US" sz="2400" smtClean="0"/>
          </a:p>
        </p:txBody>
      </p:sp>
      <p:sp>
        <p:nvSpPr>
          <p:cNvPr id="15363" name="Content Placeholder 2"/>
          <p:cNvSpPr>
            <a:spLocks noGrp="1"/>
          </p:cNvSpPr>
          <p:nvPr>
            <p:ph idx="1"/>
          </p:nvPr>
        </p:nvSpPr>
        <p:spPr>
          <a:xfrm>
            <a:off x="458788" y="1052513"/>
            <a:ext cx="8229600" cy="5113337"/>
          </a:xfrm>
        </p:spPr>
        <p:txBody>
          <a:bodyPr/>
          <a:lstStyle/>
          <a:p>
            <a:pPr>
              <a:buFont typeface="Arial" charset="0"/>
              <a:buChar char="•"/>
              <a:defRPr/>
            </a:pPr>
            <a:r>
              <a:rPr lang="en" sz="2000" dirty="0" smtClean="0"/>
              <a:t>Lack of vitamin E prevents normal growth and causes muscle degeneration, which is why its application can reduce muscle damage during strenuous training ;</a:t>
            </a:r>
          </a:p>
          <a:p>
            <a:pPr>
              <a:buFont typeface="Arial" charset="0"/>
              <a:buChar char="•"/>
              <a:defRPr/>
            </a:pPr>
            <a:endParaRPr lang="ru-RU" sz="2000" dirty="0" smtClean="0"/>
          </a:p>
          <a:p>
            <a:pPr>
              <a:buFont typeface="Arial" charset="0"/>
              <a:buChar char="•"/>
              <a:defRPr/>
            </a:pPr>
            <a:r>
              <a:rPr lang="en" sz="2000" dirty="0" smtClean="0"/>
              <a:t>It is believed that the application of vitamin E can increase the use of oxygen during sports at high altitudes ;</a:t>
            </a:r>
          </a:p>
          <a:p>
            <a:pPr>
              <a:buFont typeface="Arial" charset="0"/>
              <a:buChar char="•"/>
              <a:defRPr/>
            </a:pPr>
            <a:endParaRPr lang="ru-RU" sz="2000" dirty="0" smtClean="0"/>
          </a:p>
          <a:p>
            <a:pPr>
              <a:buFont typeface="Arial" charset="0"/>
              <a:buChar char="•"/>
              <a:defRPr/>
            </a:pPr>
            <a:r>
              <a:rPr lang="en" sz="2000" dirty="0" smtClean="0"/>
              <a:t>However, research has shown that, similar to other antioxidants, supplementation with vitamin E in the absence of an already existing deficit </a:t>
            </a:r>
            <a:r>
              <a:rPr lang="en" sz="2000" dirty="0" smtClean="0">
                <a:effectLst>
                  <a:outerShdw blurRad="38100" dist="38100" dir="2700000" algn="tl">
                    <a:srgbClr val="000000">
                      <a:alpha val="43137"/>
                    </a:srgbClr>
                  </a:outerShdw>
                </a:effectLst>
              </a:rPr>
              <a:t>will not have an impact </a:t>
            </a:r>
            <a:r>
              <a:rPr lang="en" sz="2000" dirty="0" smtClean="0"/>
              <a:t>on sports performance ;</a:t>
            </a:r>
          </a:p>
          <a:p>
            <a:pPr>
              <a:buFont typeface="Arial" charset="0"/>
              <a:buChar char="•"/>
              <a:defRPr/>
            </a:pPr>
            <a:endParaRPr lang="ru-RU" sz="2000" dirty="0" smtClean="0"/>
          </a:p>
          <a:p>
            <a:pPr>
              <a:buFont typeface="Arial" charset="0"/>
              <a:buChar char="•"/>
              <a:defRPr/>
            </a:pPr>
            <a:r>
              <a:rPr lang="en" sz="2000" dirty="0" smtClean="0"/>
              <a:t>Apart from the fact that it can increase the body's need for vitamin K, other side effects of vitamin E overdose have not been described so far .</a:t>
            </a:r>
            <a:endParaRPr lang="ru-RU" sz="2000" i="1" dirty="0" smtClean="0"/>
          </a:p>
        </p:txBody>
      </p:sp>
    </p:spTree>
  </p:cSld>
  <p:clrMapOvr>
    <a:masterClrMapping/>
  </p:clrMapOvr>
  <p:transition advTm="42287"/>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468313" y="2420938"/>
            <a:ext cx="8229600" cy="1143000"/>
          </a:xfrm>
        </p:spPr>
        <p:txBody>
          <a:bodyPr/>
          <a:lstStyle/>
          <a:p>
            <a:r>
              <a:rPr lang="en" altLang="en-US" smtClean="0"/>
              <a:t>IMPORTANCE OF MINERALS IN ATHLETES</a:t>
            </a:r>
          </a:p>
        </p:txBody>
      </p:sp>
    </p:spTree>
  </p:cSld>
  <p:clrMapOvr>
    <a:masterClrMapping/>
  </p:clrMapOvr>
  <p:transition advTm="6877"/>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 altLang="en-US" sz="2400" i="1" dirty="0" smtClean="0"/>
              <a:t>Importance of </a:t>
            </a:r>
            <a:r>
              <a:rPr lang="en" altLang="en-US" sz="2400" b="1" i="1" dirty="0" smtClean="0"/>
              <a:t>sodium </a:t>
            </a:r>
            <a:r>
              <a:rPr lang="en" altLang="en-US" sz="2400" i="1" dirty="0" smtClean="0"/>
              <a:t>in </a:t>
            </a:r>
            <a:r>
              <a:rPr lang="en" altLang="en-US" sz="2400" i="1" dirty="0" smtClean="0"/>
              <a:t>athletes</a:t>
            </a:r>
            <a:endParaRPr lang="en-US" altLang="en-US" sz="2400" dirty="0" smtClean="0"/>
          </a:p>
        </p:txBody>
      </p:sp>
      <p:sp>
        <p:nvSpPr>
          <p:cNvPr id="62467" name="Content Placeholder 2"/>
          <p:cNvSpPr>
            <a:spLocks noGrp="1"/>
          </p:cNvSpPr>
          <p:nvPr>
            <p:ph idx="1"/>
          </p:nvPr>
        </p:nvSpPr>
        <p:spPr>
          <a:xfrm>
            <a:off x="468313" y="1628775"/>
            <a:ext cx="8229600" cy="4238625"/>
          </a:xfrm>
        </p:spPr>
        <p:txBody>
          <a:bodyPr/>
          <a:lstStyle/>
          <a:p>
            <a:r>
              <a:rPr lang="en" altLang="en-US" sz="2000" dirty="0" smtClean="0"/>
              <a:t>Sodium deficit ( Na </a:t>
            </a:r>
            <a:r>
              <a:rPr lang="en" altLang="en-US" sz="2000" baseline="30000" dirty="0" smtClean="0"/>
              <a:t>+ </a:t>
            </a:r>
            <a:r>
              <a:rPr lang="en" altLang="en-US" sz="2000" dirty="0" smtClean="0"/>
              <a:t>) has been singled out as a very significant disorder that must be prevented especially in long-term sports activities.</a:t>
            </a:r>
          </a:p>
          <a:p>
            <a:r>
              <a:rPr lang="en" altLang="en-US" sz="2000" dirty="0" smtClean="0"/>
              <a:t>Thus, during 2-3 hours of strenuous physical exercise, </a:t>
            </a:r>
            <a:r>
              <a:rPr lang="en" altLang="en-US" sz="2000" u="sng" dirty="0" smtClean="0"/>
              <a:t>1.8-5.6 g of </a:t>
            </a:r>
            <a:r>
              <a:rPr lang="en" altLang="en-US" sz="2000" u="sng" dirty="0" smtClean="0"/>
              <a:t>Na</a:t>
            </a:r>
            <a:r>
              <a:rPr lang="en" altLang="en-US" sz="2000" u="sng" baseline="30000" dirty="0" smtClean="0"/>
              <a:t>+</a:t>
            </a:r>
            <a:r>
              <a:rPr lang="en" altLang="en-US" sz="2000" u="sng" dirty="0" smtClean="0"/>
              <a:t> </a:t>
            </a:r>
            <a:r>
              <a:rPr lang="en" altLang="en-US" sz="2000" u="sng" dirty="0" smtClean="0"/>
              <a:t>can be lost through sweating. </a:t>
            </a:r>
          </a:p>
          <a:p>
            <a:r>
              <a:rPr lang="en" altLang="en-US" sz="2000" dirty="0" smtClean="0"/>
              <a:t>The drop in sodium content in the body is primarily the result of profuse sweating, which occurs as a result of several hours of exercise and high external </a:t>
            </a:r>
            <a:r>
              <a:rPr lang="en" altLang="en-US" sz="2000" dirty="0" smtClean="0"/>
              <a:t>temperature.</a:t>
            </a:r>
            <a:endParaRPr lang="en" altLang="en-US" sz="2000" dirty="0" smtClean="0"/>
          </a:p>
          <a:p>
            <a:r>
              <a:rPr lang="en" altLang="en-US" sz="2000" dirty="0" smtClean="0"/>
              <a:t>Loss of sodium and drop in extracellular fluid and plasma volume adversely affect stroke volume, mental and physical </a:t>
            </a:r>
            <a:r>
              <a:rPr lang="en" altLang="en-US" sz="2000" dirty="0" smtClean="0"/>
              <a:t>performance.</a:t>
            </a:r>
            <a:endParaRPr lang="en" altLang="en-US" sz="2000" dirty="0" smtClean="0"/>
          </a:p>
          <a:p>
            <a:r>
              <a:rPr lang="en" altLang="en-US" sz="2000" dirty="0" smtClean="0"/>
              <a:t>The process of acclimatization to high temperature and increasing sodium intake through food (drinks) and/or tablets are important elements in the prevention of this deficit.</a:t>
            </a:r>
            <a:endParaRPr lang="ru-RU" altLang="en-US" sz="2000" dirty="0" smtClean="0"/>
          </a:p>
        </p:txBody>
      </p:sp>
    </p:spTree>
  </p:cSld>
  <p:clrMapOvr>
    <a:masterClrMapping/>
  </p:clrMapOvr>
  <p:transition advTm="50807"/>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395288" y="476250"/>
            <a:ext cx="8229600" cy="1143000"/>
          </a:xfrm>
        </p:spPr>
        <p:txBody>
          <a:bodyPr/>
          <a:lstStyle/>
          <a:p>
            <a:r>
              <a:rPr lang="en" altLang="en-US" sz="2400" i="1" dirty="0"/>
              <a:t>Importance of </a:t>
            </a:r>
            <a:r>
              <a:rPr lang="en" altLang="en-US" sz="2400" b="1" i="1" dirty="0" smtClean="0"/>
              <a:t>potassium </a:t>
            </a:r>
            <a:r>
              <a:rPr lang="en" altLang="en-US" sz="2400" i="1" dirty="0" smtClean="0"/>
              <a:t>in </a:t>
            </a:r>
            <a:r>
              <a:rPr lang="en" altLang="en-US" sz="2400" i="1" dirty="0" smtClean="0"/>
              <a:t>athletes</a:t>
            </a:r>
            <a:endParaRPr lang="en-US" altLang="en-US" sz="2400" dirty="0" smtClean="0"/>
          </a:p>
        </p:txBody>
      </p:sp>
      <p:sp>
        <p:nvSpPr>
          <p:cNvPr id="63491" name="Content Placeholder 2"/>
          <p:cNvSpPr>
            <a:spLocks noGrp="1"/>
          </p:cNvSpPr>
          <p:nvPr>
            <p:ph idx="1"/>
          </p:nvPr>
        </p:nvSpPr>
        <p:spPr>
          <a:xfrm>
            <a:off x="468313" y="2060575"/>
            <a:ext cx="8229600" cy="4238625"/>
          </a:xfrm>
        </p:spPr>
        <p:txBody>
          <a:bodyPr/>
          <a:lstStyle/>
          <a:p>
            <a:r>
              <a:rPr lang="en" altLang="en-US" sz="2000" dirty="0" smtClean="0"/>
              <a:t>It is thought that the daily losses of potassium that occur during training in most sports can be easily compensated by a well-balanced </a:t>
            </a:r>
            <a:r>
              <a:rPr lang="en" altLang="en-US" sz="2000" dirty="0" smtClean="0"/>
              <a:t>diet;</a:t>
            </a:r>
            <a:endParaRPr lang="en-US" altLang="en-US" sz="2000" dirty="0" smtClean="0"/>
          </a:p>
          <a:p>
            <a:endParaRPr lang="ru-RU" altLang="en-US" sz="2000" dirty="0" smtClean="0"/>
          </a:p>
          <a:p>
            <a:r>
              <a:rPr lang="en" altLang="en-US" sz="2000" dirty="0" smtClean="0"/>
              <a:t>In sports characterized by endurance, as well as in conditions of high temperature, the loss of potassium can be significant </a:t>
            </a:r>
            <a:r>
              <a:rPr lang="en" altLang="en-US" sz="2000" dirty="0" smtClean="0"/>
              <a:t>(</a:t>
            </a:r>
            <a:r>
              <a:rPr lang="en" altLang="en-US" sz="2000" u="sng" dirty="0" smtClean="0"/>
              <a:t>300-800 mg, </a:t>
            </a:r>
            <a:r>
              <a:rPr lang="en" altLang="en-US" sz="2000" u="sng" dirty="0" smtClean="0"/>
              <a:t>over 2-3 </a:t>
            </a:r>
            <a:r>
              <a:rPr lang="en" altLang="en-US" sz="2000" u="sng" dirty="0" smtClean="0"/>
              <a:t>hours</a:t>
            </a:r>
            <a:r>
              <a:rPr lang="en" altLang="en-US" sz="2000" dirty="0" smtClean="0"/>
              <a:t>), </a:t>
            </a:r>
            <a:r>
              <a:rPr lang="en" altLang="en-US" sz="2000" dirty="0" smtClean="0"/>
              <a:t>and an additional intake of this mineral is necessary.</a:t>
            </a:r>
          </a:p>
        </p:txBody>
      </p:sp>
    </p:spTree>
  </p:cSld>
  <p:clrMapOvr>
    <a:masterClrMapping/>
  </p:clrMapOvr>
  <p:transition advTm="34637"/>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395288" y="476250"/>
            <a:ext cx="8229600" cy="1143000"/>
          </a:xfrm>
        </p:spPr>
        <p:txBody>
          <a:bodyPr/>
          <a:lstStyle/>
          <a:p>
            <a:r>
              <a:rPr lang="en" altLang="en-US" sz="2400" i="1" dirty="0"/>
              <a:t>Importance of </a:t>
            </a:r>
            <a:r>
              <a:rPr lang="en" altLang="en-US" sz="2400" b="1" i="1" dirty="0" smtClean="0"/>
              <a:t>magnesium </a:t>
            </a:r>
            <a:r>
              <a:rPr lang="en" altLang="en-US" sz="2400" i="1" dirty="0" smtClean="0"/>
              <a:t>in </a:t>
            </a:r>
            <a:r>
              <a:rPr lang="en" altLang="en-US" sz="2400" i="1" dirty="0" smtClean="0"/>
              <a:t>athletes</a:t>
            </a:r>
            <a:endParaRPr lang="en-US" altLang="en-US" sz="2400" dirty="0" smtClean="0"/>
          </a:p>
        </p:txBody>
      </p:sp>
      <p:sp>
        <p:nvSpPr>
          <p:cNvPr id="15363" name="Content Placeholder 2"/>
          <p:cNvSpPr>
            <a:spLocks noGrp="1"/>
          </p:cNvSpPr>
          <p:nvPr>
            <p:ph idx="1"/>
          </p:nvPr>
        </p:nvSpPr>
        <p:spPr>
          <a:xfrm>
            <a:off x="468313" y="2060575"/>
            <a:ext cx="8229600" cy="4238625"/>
          </a:xfrm>
        </p:spPr>
        <p:txBody>
          <a:bodyPr/>
          <a:lstStyle/>
          <a:p>
            <a:pPr>
              <a:buFont typeface="Arial" charset="0"/>
              <a:buChar char="•"/>
              <a:defRPr/>
            </a:pPr>
            <a:r>
              <a:rPr lang="en" sz="2000" dirty="0" smtClean="0"/>
              <a:t>Some experts suggest </a:t>
            </a:r>
            <a:r>
              <a:rPr lang="en" sz="2000" dirty="0" smtClean="0">
                <a:effectLst>
                  <a:outerShdw blurRad="38100" dist="38100" dir="2700000" algn="tl">
                    <a:srgbClr val="000000">
                      <a:alpha val="43137"/>
                    </a:srgbClr>
                  </a:outerShdw>
                </a:effectLst>
              </a:rPr>
              <a:t>additional </a:t>
            </a:r>
            <a:r>
              <a:rPr lang="en" sz="2000" dirty="0" smtClean="0"/>
              <a:t>intake of magnesium, especially for young athletes exposed to long-term physical </a:t>
            </a:r>
            <a:r>
              <a:rPr lang="en" sz="2000" dirty="0" smtClean="0"/>
              <a:t>exercises;</a:t>
            </a:r>
            <a:endParaRPr lang="en" sz="2000" dirty="0" smtClean="0"/>
          </a:p>
          <a:p>
            <a:pPr>
              <a:buFont typeface="Arial" charset="0"/>
              <a:buChar char="•"/>
              <a:defRPr/>
            </a:pPr>
            <a:r>
              <a:rPr lang="en" sz="2000" dirty="0" smtClean="0"/>
              <a:t>This attitude is the result of the drop in the concentration of this mineral in the plasma, in the first hours after </a:t>
            </a:r>
            <a:r>
              <a:rPr lang="en" sz="2000" dirty="0" smtClean="0"/>
              <a:t>exercise;</a:t>
            </a:r>
            <a:endParaRPr lang="en" sz="2000" dirty="0" smtClean="0"/>
          </a:p>
          <a:p>
            <a:pPr>
              <a:buFont typeface="Arial" charset="0"/>
              <a:buChar char="•"/>
              <a:defRPr/>
            </a:pPr>
            <a:r>
              <a:rPr lang="en" sz="2000" dirty="0" smtClean="0"/>
              <a:t>Research has shown that 24 hours after the end of the activity, as a result of the redistribution of magnesium in the body, normal concentrations of this mineral are established in the </a:t>
            </a:r>
            <a:r>
              <a:rPr lang="en" sz="2000" dirty="0" smtClean="0"/>
              <a:t>plasma;</a:t>
            </a:r>
            <a:endParaRPr lang="en" sz="2000" dirty="0" smtClean="0"/>
          </a:p>
          <a:p>
            <a:pPr>
              <a:buFont typeface="Arial" charset="0"/>
              <a:buChar char="•"/>
              <a:defRPr/>
            </a:pPr>
            <a:r>
              <a:rPr lang="en" sz="2000" dirty="0" smtClean="0">
                <a:effectLst>
                  <a:outerShdw blurRad="38100" dist="38100" dir="2700000" algn="tl">
                    <a:srgbClr val="000000">
                      <a:alpha val="43137"/>
                    </a:srgbClr>
                  </a:outerShdw>
                </a:effectLst>
              </a:rPr>
              <a:t>This raises the question of the justification of magnesium </a:t>
            </a:r>
            <a:r>
              <a:rPr lang="en" sz="2000" dirty="0" smtClean="0">
                <a:effectLst>
                  <a:outerShdw blurRad="38100" dist="38100" dir="2700000" algn="tl">
                    <a:srgbClr val="000000">
                      <a:alpha val="43137"/>
                    </a:srgbClr>
                  </a:outerShdw>
                </a:effectLst>
              </a:rPr>
              <a:t>supplementation.</a:t>
            </a:r>
            <a:endParaRPr lang="en" sz="2000" dirty="0" smtClean="0">
              <a:effectLst>
                <a:outerShdw blurRad="38100" dist="38100" dir="2700000" algn="tl">
                  <a:srgbClr val="000000">
                    <a:alpha val="43137"/>
                  </a:srgbClr>
                </a:outerShdw>
              </a:effectLst>
            </a:endParaRPr>
          </a:p>
        </p:txBody>
      </p:sp>
    </p:spTree>
  </p:cSld>
  <p:clrMapOvr>
    <a:masterClrMapping/>
  </p:clrMapOvr>
  <p:transition advTm="35507"/>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a:xfrm>
            <a:off x="395288" y="476250"/>
            <a:ext cx="8229600" cy="360363"/>
          </a:xfrm>
        </p:spPr>
        <p:txBody>
          <a:bodyPr/>
          <a:lstStyle/>
          <a:p>
            <a:r>
              <a:rPr lang="en" altLang="en-US" sz="2400" i="1" dirty="0"/>
              <a:t>Importance of </a:t>
            </a:r>
            <a:r>
              <a:rPr lang="en" altLang="en-US" sz="2400" b="1" i="1" dirty="0" smtClean="0"/>
              <a:t>iron </a:t>
            </a:r>
            <a:r>
              <a:rPr lang="en" altLang="en-US" sz="2400" i="1" dirty="0" smtClean="0"/>
              <a:t>in </a:t>
            </a:r>
            <a:r>
              <a:rPr lang="en" altLang="en-US" sz="2400" i="1" dirty="0" smtClean="0"/>
              <a:t>athletes</a:t>
            </a:r>
            <a:endParaRPr lang="en-US" altLang="en-US" sz="2400" dirty="0" smtClean="0"/>
          </a:p>
        </p:txBody>
      </p:sp>
      <p:sp>
        <p:nvSpPr>
          <p:cNvPr id="15363" name="Content Placeholder 2"/>
          <p:cNvSpPr>
            <a:spLocks noGrp="1"/>
          </p:cNvSpPr>
          <p:nvPr>
            <p:ph idx="1"/>
          </p:nvPr>
        </p:nvSpPr>
        <p:spPr>
          <a:xfrm>
            <a:off x="468313" y="1052513"/>
            <a:ext cx="8229600" cy="4238625"/>
          </a:xfrm>
        </p:spPr>
        <p:txBody>
          <a:bodyPr/>
          <a:lstStyle/>
          <a:p>
            <a:pPr>
              <a:buFont typeface="Arial" charset="0"/>
              <a:buChar char="•"/>
              <a:defRPr/>
            </a:pPr>
            <a:r>
              <a:rPr lang="en" sz="2000" dirty="0" smtClean="0"/>
              <a:t>In sports, iron deficiency is often found in young athletes and gymnasts, swimmers, tennis players, basketball and volleyball players of both sexes.</a:t>
            </a:r>
          </a:p>
          <a:p>
            <a:pPr>
              <a:buFont typeface="Arial" charset="0"/>
              <a:buChar char="•"/>
              <a:defRPr/>
            </a:pPr>
            <a:r>
              <a:rPr lang="en" sz="2000" dirty="0" smtClean="0">
                <a:effectLst>
                  <a:outerShdw blurRad="38100" dist="38100" dir="2700000" algn="tl">
                    <a:srgbClr val="000000">
                      <a:alpha val="43137"/>
                    </a:srgbClr>
                  </a:outerShdw>
                </a:effectLst>
              </a:rPr>
              <a:t>Research indicates insufficient food intake as the reason, but also loss due to excessive sweating, heavy menstruation, myoglobinuria and hematuria, which can occur as a result of strenuous training.</a:t>
            </a:r>
          </a:p>
          <a:p>
            <a:pPr>
              <a:buFont typeface="Arial" charset="0"/>
              <a:buChar char="•"/>
              <a:defRPr/>
            </a:pPr>
            <a:r>
              <a:rPr lang="en" sz="2000" dirty="0" smtClean="0"/>
              <a:t>If the presence of hypochromic anemia is determined in an athlete, compensation with iron supplements in order to restore the normal level of hemoglobin in the blood is </a:t>
            </a:r>
            <a:r>
              <a:rPr lang="en" sz="2000" dirty="0" smtClean="0"/>
              <a:t>necessary.</a:t>
            </a:r>
            <a:endParaRPr lang="en" sz="2000" dirty="0" smtClean="0"/>
          </a:p>
          <a:p>
            <a:pPr>
              <a:buFont typeface="Arial" charset="0"/>
              <a:buChar char="•"/>
              <a:defRPr/>
            </a:pPr>
            <a:r>
              <a:rPr lang="en" sz="2000" dirty="0" smtClean="0"/>
              <a:t>If there is only a ferritin deficit without the presence of anemia, supplementation in order to fill the depot can also have a positive effect on sports results.</a:t>
            </a:r>
          </a:p>
          <a:p>
            <a:pPr>
              <a:buFont typeface="Arial" charset="0"/>
              <a:buChar char="•"/>
              <a:defRPr/>
            </a:pPr>
            <a:r>
              <a:rPr lang="en" sz="2000" dirty="0" smtClean="0"/>
              <a:t>In the absence of any deficit, iron supplementation </a:t>
            </a:r>
            <a:r>
              <a:rPr lang="en" sz="2000" dirty="0" smtClean="0">
                <a:effectLst>
                  <a:outerShdw blurRad="38100" dist="38100" dir="2700000" algn="tl">
                    <a:srgbClr val="000000">
                      <a:alpha val="43137"/>
                    </a:srgbClr>
                  </a:outerShdw>
                </a:effectLst>
              </a:rPr>
              <a:t>is not recommended </a:t>
            </a:r>
            <a:r>
              <a:rPr lang="en" sz="2000" dirty="0" smtClean="0"/>
              <a:t>, since it will not improve sports performance, and in excess it can cause </a:t>
            </a:r>
            <a:r>
              <a:rPr lang="en" sz="2000" dirty="0" smtClean="0">
                <a:effectLst>
                  <a:outerShdw blurRad="38100" dist="38100" dir="2700000" algn="tl">
                    <a:srgbClr val="000000">
                      <a:alpha val="43137"/>
                    </a:srgbClr>
                  </a:outerShdw>
                </a:effectLst>
              </a:rPr>
              <a:t>difficult bowel movements and hemochromatosis.</a:t>
            </a:r>
          </a:p>
        </p:txBody>
      </p:sp>
    </p:spTree>
  </p:cSld>
  <p:clrMapOvr>
    <a:masterClrMapping/>
  </p:clrMapOvr>
  <p:transition advTm="58567"/>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395288" y="476250"/>
            <a:ext cx="8229600" cy="360363"/>
          </a:xfrm>
        </p:spPr>
        <p:txBody>
          <a:bodyPr/>
          <a:lstStyle/>
          <a:p>
            <a:r>
              <a:rPr lang="en" altLang="en-US" sz="2400" i="1" dirty="0"/>
              <a:t>Importance of </a:t>
            </a:r>
            <a:r>
              <a:rPr lang="en" altLang="en-US" sz="2400" b="1" i="1" dirty="0" smtClean="0"/>
              <a:t>chromium </a:t>
            </a:r>
            <a:r>
              <a:rPr lang="en" altLang="en-US" sz="2400" i="1" dirty="0" smtClean="0"/>
              <a:t>in </a:t>
            </a:r>
            <a:r>
              <a:rPr lang="en" altLang="en-US" sz="2400" i="1" dirty="0" smtClean="0"/>
              <a:t>athletes</a:t>
            </a:r>
            <a:endParaRPr lang="en-US" altLang="en-US" sz="2400" dirty="0" smtClean="0"/>
          </a:p>
        </p:txBody>
      </p:sp>
      <p:sp>
        <p:nvSpPr>
          <p:cNvPr id="15363" name="Content Placeholder 2"/>
          <p:cNvSpPr>
            <a:spLocks noGrp="1"/>
          </p:cNvSpPr>
          <p:nvPr>
            <p:ph idx="1"/>
          </p:nvPr>
        </p:nvSpPr>
        <p:spPr>
          <a:xfrm>
            <a:off x="468313" y="1484313"/>
            <a:ext cx="8229600" cy="4238625"/>
          </a:xfrm>
        </p:spPr>
        <p:txBody>
          <a:bodyPr/>
          <a:lstStyle/>
          <a:p>
            <a:pPr>
              <a:buFont typeface="Arial" charset="0"/>
              <a:buChar char="•"/>
              <a:defRPr/>
            </a:pPr>
            <a:r>
              <a:rPr lang="en" sz="2000" dirty="0" smtClean="0"/>
              <a:t>Chromium in its trivalent form plays an important role in the metabolism of fats and carbohydrates, since it enables the synthesis of cholesterol and facilitates the uptake of glucose from the blood into the cells.</a:t>
            </a:r>
          </a:p>
          <a:p>
            <a:pPr>
              <a:buFont typeface="Arial" charset="0"/>
              <a:buChar char="•"/>
              <a:defRPr/>
            </a:pPr>
            <a:r>
              <a:rPr lang="en" sz="2000" dirty="0" smtClean="0"/>
              <a:t>It is found in meat, offal and grains, and its deficiency can lead to insulin resistance, hypocholesterolemia and neurological disorders.</a:t>
            </a:r>
          </a:p>
          <a:p>
            <a:pPr>
              <a:buFont typeface="Arial" charset="0"/>
              <a:buChar char="•"/>
              <a:defRPr/>
            </a:pPr>
            <a:r>
              <a:rPr lang="en" sz="2000" dirty="0" smtClean="0"/>
              <a:t>Although it has been observed that extreme physical exertion during training can increase the excretion of chromium through urine, this is usually not accompanied by the development of a deficit, and compensation is not required</a:t>
            </a:r>
          </a:p>
          <a:p>
            <a:pPr>
              <a:buFont typeface="Arial" charset="0"/>
              <a:buChar char="•"/>
              <a:defRPr/>
            </a:pPr>
            <a:r>
              <a:rPr lang="en" sz="2000" dirty="0" smtClean="0"/>
              <a:t>Chromium supplementation in sports does not improve strength or endurance, nor does it affect the increase in muscle mass, so it is not recommended </a:t>
            </a:r>
            <a:r>
              <a:rPr lang="en" sz="2000" dirty="0" smtClean="0"/>
              <a:t>(</a:t>
            </a:r>
            <a:r>
              <a:rPr lang="en" sz="2000" dirty="0" smtClean="0">
                <a:effectLst>
                  <a:outerShdw blurRad="38100" dist="38100" dir="2700000" algn="tl">
                    <a:srgbClr val="000000">
                      <a:alpha val="43137"/>
                    </a:srgbClr>
                  </a:outerShdw>
                </a:effectLst>
              </a:rPr>
              <a:t>especially </a:t>
            </a:r>
            <a:r>
              <a:rPr lang="en" sz="2000" dirty="0" smtClean="0">
                <a:effectLst>
                  <a:outerShdw blurRad="38100" dist="38100" dir="2700000" algn="tl">
                    <a:srgbClr val="000000">
                      <a:alpha val="43137"/>
                    </a:srgbClr>
                  </a:outerShdw>
                </a:effectLst>
              </a:rPr>
              <a:t>because of its tendency to accumulate in the body, as well as damage to the kidneys, liver and muscles that it can cause if </a:t>
            </a:r>
            <a:r>
              <a:rPr lang="en" sz="2000" dirty="0" smtClean="0">
                <a:effectLst>
                  <a:outerShdw blurRad="38100" dist="38100" dir="2700000" algn="tl">
                    <a:srgbClr val="000000">
                      <a:alpha val="43137"/>
                    </a:srgbClr>
                  </a:outerShdw>
                </a:effectLst>
              </a:rPr>
              <a:t>overdosed</a:t>
            </a:r>
            <a:r>
              <a:rPr lang="en" sz="2000" dirty="0" smtClean="0"/>
              <a:t>)</a:t>
            </a:r>
            <a:endParaRPr lang="en" sz="2000" dirty="0" smtClean="0"/>
          </a:p>
        </p:txBody>
      </p:sp>
    </p:spTree>
  </p:cSld>
  <p:clrMapOvr>
    <a:masterClrMapping/>
  </p:clrMapOvr>
  <p:transition advTm="53247"/>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a:xfrm>
            <a:off x="395288" y="476250"/>
            <a:ext cx="8229600" cy="360363"/>
          </a:xfrm>
        </p:spPr>
        <p:txBody>
          <a:bodyPr/>
          <a:lstStyle/>
          <a:p>
            <a:r>
              <a:rPr lang="en" altLang="en-US" sz="2400" i="1" dirty="0"/>
              <a:t>Importance of </a:t>
            </a:r>
            <a:r>
              <a:rPr lang="en" altLang="en-US" sz="2400" b="1" i="1" dirty="0" smtClean="0"/>
              <a:t>zinc </a:t>
            </a:r>
            <a:r>
              <a:rPr lang="en" altLang="en-US" sz="2400" i="1" dirty="0" smtClean="0"/>
              <a:t>in </a:t>
            </a:r>
            <a:r>
              <a:rPr lang="en" altLang="en-US" sz="2400" i="1" dirty="0" smtClean="0"/>
              <a:t>athletes</a:t>
            </a:r>
            <a:endParaRPr lang="en-US" altLang="en-US" sz="2400" dirty="0" smtClean="0"/>
          </a:p>
        </p:txBody>
      </p:sp>
      <p:sp>
        <p:nvSpPr>
          <p:cNvPr id="15363" name="Content Placeholder 2"/>
          <p:cNvSpPr>
            <a:spLocks noGrp="1"/>
          </p:cNvSpPr>
          <p:nvPr>
            <p:ph idx="1"/>
          </p:nvPr>
        </p:nvSpPr>
        <p:spPr>
          <a:xfrm>
            <a:off x="468313" y="1484313"/>
            <a:ext cx="8229600" cy="4238625"/>
          </a:xfrm>
        </p:spPr>
        <p:txBody>
          <a:bodyPr/>
          <a:lstStyle/>
          <a:p>
            <a:pPr>
              <a:buFont typeface="Arial" charset="0"/>
              <a:buChar char="•"/>
              <a:defRPr/>
            </a:pPr>
            <a:r>
              <a:rPr lang="en" sz="2000" dirty="0" smtClean="0"/>
              <a:t>More than half of the total zinc in the body is found in the muscles, which is why it is attributed a significant role in energy production and protection against oxidative stress during physical activity.</a:t>
            </a:r>
          </a:p>
          <a:p>
            <a:pPr>
              <a:buFont typeface="Arial" charset="0"/>
              <a:buChar char="•"/>
              <a:defRPr/>
            </a:pPr>
            <a:r>
              <a:rPr lang="en" sz="2000" dirty="0" smtClean="0"/>
              <a:t>In athletes, intense physical activity, especially at high temperatures, further potentiates the deficit due to loss from damaged muscle cells and excretion through sweat and urine, which can cause </a:t>
            </a:r>
            <a:r>
              <a:rPr lang="en" sz="2000" dirty="0" smtClean="0">
                <a:effectLst>
                  <a:outerShdw blurRad="38100" dist="38100" dir="2700000" algn="tl">
                    <a:srgbClr val="000000">
                      <a:alpha val="43137"/>
                    </a:srgbClr>
                  </a:outerShdw>
                </a:effectLst>
              </a:rPr>
              <a:t>weight loss, fatigue and reduced endurance.</a:t>
            </a:r>
          </a:p>
          <a:p>
            <a:pPr>
              <a:buFont typeface="Arial" charset="0"/>
              <a:buChar char="•"/>
              <a:defRPr/>
            </a:pPr>
            <a:r>
              <a:rPr lang="en" sz="2000" dirty="0" smtClean="0"/>
              <a:t>Zinc supplementation is recommended only if there is a deficit, otherwise there is no indication that supplementation can improve sports performance</a:t>
            </a:r>
          </a:p>
          <a:p>
            <a:pPr>
              <a:buFont typeface="Arial" charset="0"/>
              <a:buChar char="•"/>
              <a:defRPr/>
            </a:pPr>
            <a:r>
              <a:rPr lang="en" sz="2000" dirty="0" smtClean="0"/>
              <a:t>On the contrary, an overdose of zinc can lead to </a:t>
            </a:r>
            <a:r>
              <a:rPr lang="en" sz="2000" dirty="0" smtClean="0">
                <a:effectLst>
                  <a:outerShdw blurRad="38100" dist="38100" dir="2700000" algn="tl">
                    <a:srgbClr val="000000">
                      <a:alpha val="43137"/>
                    </a:srgbClr>
                  </a:outerShdw>
                </a:effectLst>
              </a:rPr>
              <a:t>copper deficiency, which is manifested by sideroblastic anemia</a:t>
            </a:r>
          </a:p>
        </p:txBody>
      </p:sp>
    </p:spTree>
  </p:cSld>
  <p:clrMapOvr>
    <a:masterClrMapping/>
  </p:clrMapOvr>
  <p:transition advTm="45107"/>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395288" y="620713"/>
            <a:ext cx="8229600" cy="360362"/>
          </a:xfrm>
        </p:spPr>
        <p:txBody>
          <a:bodyPr/>
          <a:lstStyle/>
          <a:p>
            <a:r>
              <a:rPr lang="en" altLang="en-US" sz="2400" i="1" dirty="0"/>
              <a:t>Importance of </a:t>
            </a:r>
            <a:r>
              <a:rPr lang="en" altLang="en-US" sz="2400" b="1" i="1" dirty="0" smtClean="0"/>
              <a:t>selenium </a:t>
            </a:r>
            <a:r>
              <a:rPr lang="en" altLang="en-US" sz="2400" i="1" dirty="0" smtClean="0"/>
              <a:t>in </a:t>
            </a:r>
            <a:r>
              <a:rPr lang="en" altLang="en-US" sz="2400" i="1" dirty="0" smtClean="0"/>
              <a:t>athletes</a:t>
            </a:r>
            <a:endParaRPr lang="en-US" altLang="en-US" sz="2400" dirty="0" smtClean="0"/>
          </a:p>
        </p:txBody>
      </p:sp>
      <p:sp>
        <p:nvSpPr>
          <p:cNvPr id="15363" name="Content Placeholder 2"/>
          <p:cNvSpPr>
            <a:spLocks noGrp="1"/>
          </p:cNvSpPr>
          <p:nvPr>
            <p:ph idx="1"/>
          </p:nvPr>
        </p:nvSpPr>
        <p:spPr>
          <a:xfrm>
            <a:off x="468313" y="1484313"/>
            <a:ext cx="8229600" cy="4536975"/>
          </a:xfrm>
        </p:spPr>
        <p:txBody>
          <a:bodyPr/>
          <a:lstStyle/>
          <a:p>
            <a:pPr>
              <a:buFont typeface="Arial" charset="0"/>
              <a:buChar char="•"/>
              <a:defRPr/>
            </a:pPr>
            <a:r>
              <a:rPr lang="en" sz="2000" dirty="0" smtClean="0"/>
              <a:t>Selenium participates in many enzymatic reactions in the body, where special importance is attached to its antioxidant properties</a:t>
            </a:r>
          </a:p>
          <a:p>
            <a:pPr>
              <a:buFont typeface="Arial" charset="0"/>
              <a:buChar char="•"/>
              <a:defRPr/>
            </a:pPr>
            <a:r>
              <a:rPr lang="en" sz="2000" dirty="0" smtClean="0"/>
              <a:t>It is found in meat, eggs and seafood, and its deficiency causes muscle damage, a decline in the cellular immune response and an increased tendency to develop cancer.</a:t>
            </a:r>
          </a:p>
          <a:p>
            <a:pPr>
              <a:buFont typeface="Arial" charset="0"/>
              <a:buChar char="•"/>
              <a:defRPr/>
            </a:pPr>
            <a:r>
              <a:rPr lang="en" sz="2000" dirty="0" smtClean="0"/>
              <a:t>Although intense physical activity affects the increased generation of free radicals, opinions about the positive effect of selenium supplementation on sports performance are still divided.</a:t>
            </a:r>
          </a:p>
          <a:p>
            <a:pPr>
              <a:buFont typeface="Arial" charset="0"/>
              <a:buChar char="•"/>
              <a:defRPr/>
            </a:pPr>
            <a:r>
              <a:rPr lang="en" sz="2000" dirty="0" smtClean="0"/>
              <a:t>If there is a deficit, supplementing with selenium in the diet is definitely </a:t>
            </a:r>
            <a:r>
              <a:rPr lang="en" sz="2000" dirty="0" smtClean="0"/>
              <a:t>recommended.</a:t>
            </a:r>
            <a:endParaRPr lang="en" sz="2000" dirty="0" smtClean="0"/>
          </a:p>
          <a:p>
            <a:pPr>
              <a:buFont typeface="Arial" charset="0"/>
              <a:buChar char="•"/>
              <a:defRPr/>
            </a:pPr>
            <a:r>
              <a:rPr lang="en" sz="2000" dirty="0" smtClean="0"/>
              <a:t>Otherwise, it should be used with </a:t>
            </a:r>
            <a:r>
              <a:rPr lang="en" sz="2000" dirty="0" smtClean="0">
                <a:effectLst>
                  <a:outerShdw blurRad="38100" dist="38100" dir="2700000" algn="tl">
                    <a:srgbClr val="000000">
                      <a:alpha val="43137"/>
                    </a:srgbClr>
                  </a:outerShdw>
                </a:effectLst>
              </a:rPr>
              <a:t>caution </a:t>
            </a:r>
            <a:r>
              <a:rPr lang="en" sz="2000" dirty="0" smtClean="0"/>
              <a:t>, because an overdose can reduce its protective role and cause alopecia and neurological and gastrointestinal disorders.</a:t>
            </a:r>
          </a:p>
        </p:txBody>
      </p:sp>
    </p:spTree>
  </p:cSld>
  <p:clrMapOvr>
    <a:masterClrMapping/>
  </p:clrMapOvr>
  <p:transition advTm="46827"/>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836613"/>
            <a:ext cx="8229600" cy="4497387"/>
          </a:xfrm>
        </p:spPr>
        <p:txBody>
          <a:bodyPr/>
          <a:lstStyle/>
          <a:p>
            <a:pPr algn="ctr">
              <a:buFont typeface="Arial" charset="0"/>
              <a:buNone/>
              <a:defRPr/>
            </a:pPr>
            <a:r>
              <a:rPr lang="en" sz="2400" u="sng" dirty="0" smtClean="0"/>
              <a:t>Fat-soluble vitamins</a:t>
            </a:r>
          </a:p>
          <a:p>
            <a:pPr marL="457200" indent="-457200">
              <a:buFont typeface="Arial" charset="0"/>
              <a:buNone/>
              <a:defRPr/>
            </a:pPr>
            <a:endParaRPr lang="sr-Latn-RS" sz="1800" dirty="0" smtClean="0"/>
          </a:p>
          <a:p>
            <a:pPr marL="457200" indent="-457200">
              <a:buFont typeface="Arial" charset="0"/>
              <a:buChar char="•"/>
              <a:defRPr/>
            </a:pPr>
            <a:r>
              <a:rPr lang="en" sz="1800" dirty="0" smtClean="0"/>
              <a:t>Present in foods containing fat</a:t>
            </a:r>
          </a:p>
          <a:p>
            <a:pPr marL="457200" indent="-457200">
              <a:buFont typeface="Arial" charset="0"/>
              <a:buChar char="•"/>
              <a:defRPr/>
            </a:pPr>
            <a:r>
              <a:rPr lang="en" sz="1800" dirty="0" smtClean="0"/>
              <a:t>Slightly soluble in water</a:t>
            </a:r>
            <a:endParaRPr lang="sr-Latn-RS" sz="1800" dirty="0" smtClean="0"/>
          </a:p>
          <a:p>
            <a:pPr marL="457200" indent="-457200">
              <a:buFont typeface="Arial" charset="0"/>
              <a:buChar char="•"/>
              <a:defRPr/>
            </a:pPr>
            <a:r>
              <a:rPr lang="en" sz="1800" dirty="0" smtClean="0"/>
              <a:t>They are introduced in the form of esters</a:t>
            </a:r>
          </a:p>
          <a:p>
            <a:pPr marL="457200" indent="-457200">
              <a:buFont typeface="Arial" charset="0"/>
              <a:buChar char="•"/>
              <a:defRPr/>
            </a:pPr>
            <a:r>
              <a:rPr lang="en" sz="1800" dirty="0" smtClean="0"/>
              <a:t>They are digested under the influence of cholesterol esterase</a:t>
            </a:r>
          </a:p>
          <a:p>
            <a:pPr marL="457200" indent="-457200">
              <a:buFont typeface="Arial" charset="0"/>
              <a:buChar char="•"/>
              <a:defRPr/>
            </a:pPr>
            <a:r>
              <a:rPr lang="en" sz="1800" dirty="0" smtClean="0"/>
              <a:t>They are absorbed in the upper parts of the small intestine (simple diffusion)</a:t>
            </a:r>
          </a:p>
          <a:p>
            <a:pPr marL="457200" indent="-457200">
              <a:buFont typeface="Arial" charset="0"/>
              <a:buChar char="•"/>
              <a:defRPr/>
            </a:pPr>
            <a:r>
              <a:rPr lang="en" sz="1800" dirty="0" smtClean="0"/>
              <a:t>Bile salts are necessary for absorption</a:t>
            </a:r>
          </a:p>
          <a:p>
            <a:pPr marL="457200" indent="-457200">
              <a:buFont typeface="Arial" charset="0"/>
              <a:buChar char="•"/>
              <a:defRPr/>
            </a:pPr>
            <a:r>
              <a:rPr lang="en" sz="1800" dirty="0" smtClean="0"/>
              <a:t>They are transported by plasma in the form of micelles</a:t>
            </a:r>
          </a:p>
          <a:p>
            <a:pPr marL="457200" indent="-457200">
              <a:buFont typeface="Arial" charset="0"/>
              <a:buChar char="•"/>
              <a:defRPr/>
            </a:pPr>
            <a:r>
              <a:rPr lang="en" sz="1800" dirty="0" smtClean="0"/>
              <a:t>It is stored in the liver and fatty tissue (vit. A and D ).</a:t>
            </a:r>
          </a:p>
          <a:p>
            <a:pPr marL="457200" indent="-457200">
              <a:buFont typeface="Arial" charset="0"/>
              <a:buChar char="•"/>
              <a:defRPr/>
            </a:pPr>
            <a:r>
              <a:rPr lang="en" sz="1800" dirty="0" smtClean="0"/>
              <a:t>Potentially toxic, especially vitamin D</a:t>
            </a:r>
            <a:endParaRPr lang="sr-Cyrl-RS" sz="1800" dirty="0" smtClean="0"/>
          </a:p>
          <a:p>
            <a:pPr marL="457200" indent="-457200">
              <a:buFont typeface="Arial" charset="0"/>
              <a:buChar char="•"/>
              <a:defRPr/>
            </a:pPr>
            <a:r>
              <a:rPr lang="en" sz="1800" dirty="0" smtClean="0"/>
              <a:t>Clinical signs of deficiency develop after many years</a:t>
            </a:r>
          </a:p>
          <a:p>
            <a:pPr marL="457200" indent="-457200">
              <a:buFont typeface="Arial" charset="0"/>
              <a:buChar char="•"/>
              <a:defRPr/>
            </a:pPr>
            <a:endParaRPr lang="sr-Cyrl-RS" sz="1800" dirty="0" smtClean="0"/>
          </a:p>
          <a:p>
            <a:pPr marL="457200" indent="-457200">
              <a:buFont typeface="Arial" charset="0"/>
              <a:buNone/>
              <a:defRPr/>
            </a:pPr>
            <a:r>
              <a:rPr lang="en" sz="1400" i="1" dirty="0" smtClean="0"/>
              <a:t>* Absorption of these vitamins is reduced when fat absorption is reduced (deficiency of bile salts and/or cholesterol esterase)</a:t>
            </a:r>
          </a:p>
          <a:p>
            <a:pPr marL="457200" indent="-457200">
              <a:buFont typeface="Arial" charset="0"/>
              <a:buChar char="•"/>
              <a:defRPr/>
            </a:pPr>
            <a:endParaRPr lang="sr-Cyrl-RS" sz="1600" dirty="0" smtClean="0"/>
          </a:p>
          <a:p>
            <a:pPr marL="457200" indent="-457200">
              <a:buFont typeface="Arial" charset="0"/>
              <a:buChar char="•"/>
              <a:defRPr/>
            </a:pPr>
            <a:endParaRPr lang="sr-Latn-RS" sz="1600" dirty="0" smtClean="0"/>
          </a:p>
          <a:p>
            <a:pPr marL="457200" indent="-457200">
              <a:buFont typeface="Arial" charset="0"/>
              <a:buChar char="•"/>
              <a:defRPr/>
            </a:pPr>
            <a:endParaRPr lang="sr-Cyrl-RS" sz="1600" dirty="0" smtClean="0"/>
          </a:p>
          <a:p>
            <a:pPr marL="457200" indent="-457200" algn="just">
              <a:buFont typeface="+mj-lt"/>
              <a:buAutoNum type="arabicPeriod"/>
              <a:defRPr/>
            </a:pPr>
            <a:endParaRPr lang="en-US" sz="1200" dirty="0" smtClean="0"/>
          </a:p>
          <a:p>
            <a:pPr>
              <a:buFont typeface="Arial" charset="0"/>
              <a:buChar char="•"/>
              <a:defRPr/>
            </a:pPr>
            <a:endParaRPr lang="sr-Latn-RS" sz="2000" dirty="0" smtClean="0"/>
          </a:p>
          <a:p>
            <a:pPr>
              <a:buFont typeface="Arial" charset="0"/>
              <a:buChar char="•"/>
              <a:defRPr/>
            </a:pPr>
            <a:endParaRPr lang="en-US" sz="2000" dirty="0" smtClean="0"/>
          </a:p>
          <a:p>
            <a:pPr>
              <a:buFont typeface="Arial" charset="0"/>
              <a:buChar char="•"/>
              <a:defRPr/>
            </a:pPr>
            <a:endParaRPr lang="en-US" sz="2000" dirty="0"/>
          </a:p>
        </p:txBody>
      </p:sp>
      <p:sp>
        <p:nvSpPr>
          <p:cNvPr id="8195"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8196"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Tree>
  </p:cSld>
  <p:clrMapOvr>
    <a:masterClrMapping/>
  </p:clrMapOvr>
  <p:transition advTm="79597"/>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Content Placeholder 2"/>
          <p:cNvSpPr>
            <a:spLocks noGrp="1"/>
          </p:cNvSpPr>
          <p:nvPr>
            <p:ph idx="1"/>
          </p:nvPr>
        </p:nvSpPr>
        <p:spPr>
          <a:xfrm>
            <a:off x="457200" y="1166813"/>
            <a:ext cx="8229600" cy="4525962"/>
          </a:xfrm>
        </p:spPr>
        <p:txBody>
          <a:bodyPr/>
          <a:lstStyle/>
          <a:p>
            <a:pPr algn="ctr">
              <a:buFont typeface="Arial" panose="020B0604020202020204" pitchFamily="34" charset="0"/>
              <a:buNone/>
            </a:pPr>
            <a:endParaRPr lang="en-US" altLang="en-US" sz="7200" b="1" smtClean="0"/>
          </a:p>
          <a:p>
            <a:pPr algn="ctr">
              <a:buFont typeface="Arial" panose="020B0604020202020204" pitchFamily="34" charset="0"/>
              <a:buNone/>
            </a:pPr>
            <a:r>
              <a:rPr lang="en" altLang="en-US" sz="7200" b="1" smtClean="0"/>
              <a:t>THANK YOU FOR YOUR ATTENTION!</a:t>
            </a:r>
          </a:p>
        </p:txBody>
      </p:sp>
    </p:spTree>
  </p:cSld>
  <p:clrMapOvr>
    <a:masterClrMapping/>
  </p:clrMapOvr>
  <p:transition advTm="2517"/>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90538" y="1196975"/>
            <a:ext cx="8229600" cy="4497388"/>
          </a:xfrm>
        </p:spPr>
        <p:txBody>
          <a:bodyPr/>
          <a:lstStyle/>
          <a:p>
            <a:pPr algn="ctr">
              <a:buFont typeface="Arial" charset="0"/>
              <a:buNone/>
              <a:defRPr/>
            </a:pPr>
            <a:r>
              <a:rPr lang="en" sz="2400" u="sng" dirty="0" smtClean="0"/>
              <a:t>Water soluble vitamins</a:t>
            </a:r>
          </a:p>
          <a:p>
            <a:pPr algn="ctr">
              <a:buFont typeface="Arial" charset="0"/>
              <a:buNone/>
              <a:defRPr/>
            </a:pPr>
            <a:endParaRPr lang="sr-Cyrl-RS" sz="2000" dirty="0" smtClean="0"/>
          </a:p>
          <a:p>
            <a:pPr marL="457200" indent="-457200">
              <a:buFont typeface="Arial" charset="0"/>
              <a:buChar char="•"/>
              <a:defRPr/>
            </a:pPr>
            <a:r>
              <a:rPr lang="en" sz="2000" dirty="0" smtClean="0"/>
              <a:t>Well soluble in water (body fluids)</a:t>
            </a:r>
          </a:p>
          <a:p>
            <a:pPr marL="457200" indent="-457200">
              <a:buFont typeface="Arial" charset="0"/>
              <a:buChar char="•"/>
              <a:defRPr/>
            </a:pPr>
            <a:r>
              <a:rPr lang="en" sz="2000" dirty="0" smtClean="0"/>
              <a:t>They are absorbed in the upper parts of the small intestine (except vit. </a:t>
            </a:r>
            <a:r>
              <a:rPr lang="en" sz="2000" dirty="0" smtClean="0"/>
              <a:t>B</a:t>
            </a:r>
            <a:r>
              <a:rPr lang="en" sz="2000" baseline="-25000" dirty="0" smtClean="0"/>
              <a:t>12</a:t>
            </a:r>
            <a:r>
              <a:rPr lang="en" sz="2000" dirty="0" smtClean="0"/>
              <a:t>)</a:t>
            </a:r>
          </a:p>
          <a:p>
            <a:pPr marL="457200" indent="-457200">
              <a:buFont typeface="Arial" charset="0"/>
              <a:buChar char="•"/>
              <a:defRPr/>
            </a:pPr>
            <a:r>
              <a:rPr lang="en" sz="2000" dirty="0" smtClean="0"/>
              <a:t>Vit. </a:t>
            </a:r>
            <a:r>
              <a:rPr lang="en" sz="2000" dirty="0"/>
              <a:t>B</a:t>
            </a:r>
            <a:r>
              <a:rPr lang="en" sz="2000" baseline="-25000" dirty="0"/>
              <a:t>12</a:t>
            </a:r>
            <a:r>
              <a:rPr lang="en" sz="2000" dirty="0" smtClean="0"/>
              <a:t> </a:t>
            </a:r>
            <a:r>
              <a:rPr lang="en" sz="2000" dirty="0" smtClean="0"/>
              <a:t>is absorbed in the ileum by binding with Intrinsic factor</a:t>
            </a:r>
          </a:p>
          <a:p>
            <a:pPr marL="457200" indent="-457200">
              <a:buFont typeface="Arial" charset="0"/>
              <a:buChar char="•"/>
              <a:defRPr/>
            </a:pPr>
            <a:r>
              <a:rPr lang="en" sz="2000" dirty="0" smtClean="0"/>
              <a:t>Most of it is absorbed by </a:t>
            </a:r>
            <a:r>
              <a:rPr lang="en" sz="2000" dirty="0" smtClean="0"/>
              <a:t>Na</a:t>
            </a:r>
            <a:r>
              <a:rPr lang="en" sz="2000" baseline="30000" dirty="0" smtClean="0"/>
              <a:t>+ </a:t>
            </a:r>
            <a:r>
              <a:rPr lang="en" sz="2000" dirty="0" smtClean="0"/>
              <a:t>- cotransport</a:t>
            </a:r>
          </a:p>
          <a:p>
            <a:pPr marL="457200" indent="-457200">
              <a:buFont typeface="Arial" charset="0"/>
              <a:buChar char="•"/>
              <a:defRPr/>
            </a:pPr>
            <a:r>
              <a:rPr lang="en" sz="2000" dirty="0" smtClean="0"/>
              <a:t>Vit. </a:t>
            </a:r>
            <a:r>
              <a:rPr lang="en" sz="2000" dirty="0"/>
              <a:t>B</a:t>
            </a:r>
            <a:r>
              <a:rPr lang="en" sz="2000" baseline="-25000" dirty="0"/>
              <a:t>12</a:t>
            </a:r>
            <a:r>
              <a:rPr lang="en" sz="2000" dirty="0" smtClean="0"/>
              <a:t> </a:t>
            </a:r>
            <a:r>
              <a:rPr lang="en" sz="2000" dirty="0" smtClean="0"/>
              <a:t>and </a:t>
            </a:r>
            <a:r>
              <a:rPr lang="en" sz="2000" dirty="0" smtClean="0"/>
              <a:t>B</a:t>
            </a:r>
            <a:r>
              <a:rPr lang="en" sz="2000" baseline="-25000" dirty="0" smtClean="0"/>
              <a:t>9</a:t>
            </a:r>
            <a:r>
              <a:rPr lang="en" sz="2000" dirty="0" smtClean="0"/>
              <a:t> </a:t>
            </a:r>
            <a:r>
              <a:rPr lang="en" sz="2000" dirty="0" smtClean="0"/>
              <a:t>via </a:t>
            </a:r>
            <a:r>
              <a:rPr lang="en" sz="2000" dirty="0" smtClean="0"/>
              <a:t>Na</a:t>
            </a:r>
            <a:r>
              <a:rPr lang="en" sz="2000" baseline="30000" dirty="0" smtClean="0"/>
              <a:t>+ </a:t>
            </a:r>
            <a:r>
              <a:rPr lang="en" sz="2000" dirty="0" smtClean="0"/>
              <a:t>- independent transporters</a:t>
            </a:r>
          </a:p>
          <a:p>
            <a:pPr marL="457200" indent="-457200">
              <a:buFont typeface="Arial" charset="0"/>
              <a:buChar char="•"/>
              <a:defRPr/>
            </a:pPr>
            <a:r>
              <a:rPr lang="en" sz="2000" dirty="0" smtClean="0"/>
              <a:t>Excess is not stored except vit. </a:t>
            </a:r>
            <a:r>
              <a:rPr lang="en" sz="2000" dirty="0"/>
              <a:t>B</a:t>
            </a:r>
            <a:r>
              <a:rPr lang="en" sz="2000" baseline="-25000" dirty="0"/>
              <a:t>12 </a:t>
            </a:r>
            <a:endParaRPr lang="en" sz="2000" baseline="-25000" dirty="0" smtClean="0"/>
          </a:p>
          <a:p>
            <a:pPr marL="457200" indent="-457200">
              <a:buFont typeface="Arial" charset="0"/>
              <a:buChar char="•"/>
              <a:defRPr/>
            </a:pPr>
            <a:r>
              <a:rPr lang="en" sz="2000" dirty="0" smtClean="0"/>
              <a:t>The </a:t>
            </a:r>
            <a:r>
              <a:rPr lang="en" sz="2000" dirty="0" smtClean="0"/>
              <a:t>main role – coenzymes and prosthetic groups of enzymes</a:t>
            </a:r>
          </a:p>
          <a:p>
            <a:pPr marL="457200" indent="-457200">
              <a:buFont typeface="Arial" charset="0"/>
              <a:buChar char="•"/>
              <a:defRPr/>
            </a:pPr>
            <a:r>
              <a:rPr lang="en" sz="2000" dirty="0" smtClean="0"/>
              <a:t>Clinical signs of deficiency develop after 6-8 weeks</a:t>
            </a:r>
          </a:p>
          <a:p>
            <a:pPr marL="457200" indent="-457200">
              <a:buFont typeface="Arial" charset="0"/>
              <a:buChar char="•"/>
              <a:defRPr/>
            </a:pPr>
            <a:endParaRPr lang="sr-Cyrl-RS" sz="1600" dirty="0" smtClean="0"/>
          </a:p>
          <a:p>
            <a:pPr marL="457200" indent="-457200">
              <a:buFont typeface="Arial" charset="0"/>
              <a:buChar char="•"/>
              <a:defRPr/>
            </a:pPr>
            <a:endParaRPr lang="sr-Latn-RS" sz="1600" dirty="0" smtClean="0"/>
          </a:p>
          <a:p>
            <a:pPr marL="457200" indent="-457200">
              <a:buFont typeface="Arial" charset="0"/>
              <a:buChar char="•"/>
              <a:defRPr/>
            </a:pPr>
            <a:endParaRPr lang="sr-Cyrl-RS" sz="1600" dirty="0" smtClean="0"/>
          </a:p>
          <a:p>
            <a:pPr marL="457200" indent="-457200" algn="just">
              <a:buFont typeface="+mj-lt"/>
              <a:buAutoNum type="arabicPeriod"/>
              <a:defRPr/>
            </a:pPr>
            <a:endParaRPr lang="en-US" sz="1200" dirty="0" smtClean="0"/>
          </a:p>
          <a:p>
            <a:pPr>
              <a:buFont typeface="Arial" charset="0"/>
              <a:buChar char="•"/>
              <a:defRPr/>
            </a:pPr>
            <a:endParaRPr lang="sr-Latn-RS" sz="2000" dirty="0" smtClean="0"/>
          </a:p>
          <a:p>
            <a:pPr>
              <a:buFont typeface="Arial" charset="0"/>
              <a:buChar char="•"/>
              <a:defRPr/>
            </a:pPr>
            <a:endParaRPr lang="en-US" sz="2000" dirty="0" smtClean="0"/>
          </a:p>
          <a:p>
            <a:pPr>
              <a:buFont typeface="Arial" charset="0"/>
              <a:buChar char="•"/>
              <a:defRPr/>
            </a:pPr>
            <a:endParaRPr lang="en-US" sz="2000" dirty="0"/>
          </a:p>
        </p:txBody>
      </p:sp>
      <p:sp>
        <p:nvSpPr>
          <p:cNvPr id="9219"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9220"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Tree>
  </p:cSld>
  <p:clrMapOvr>
    <a:masterClrMapping/>
  </p:clrMapOvr>
  <p:transition advTm="75477"/>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1341438"/>
            <a:ext cx="8229600" cy="4497387"/>
          </a:xfrm>
        </p:spPr>
        <p:txBody>
          <a:bodyPr/>
          <a:lstStyle/>
          <a:p>
            <a:pPr algn="ctr">
              <a:buFont typeface="Arial" charset="0"/>
              <a:buNone/>
              <a:defRPr/>
            </a:pPr>
            <a:r>
              <a:rPr lang="en" sz="2400" b="1" dirty="0" smtClean="0"/>
              <a:t>Physiological utilization of vitamins</a:t>
            </a:r>
          </a:p>
          <a:p>
            <a:pPr algn="ctr">
              <a:buFont typeface="Arial" charset="0"/>
              <a:buNone/>
              <a:defRPr/>
            </a:pPr>
            <a:endParaRPr lang="sr-Cyrl-RS" sz="2400" dirty="0" smtClean="0"/>
          </a:p>
          <a:p>
            <a:pPr marL="457200" indent="-457200">
              <a:buFont typeface="Arial" charset="0"/>
              <a:buChar char="•"/>
              <a:defRPr/>
            </a:pPr>
            <a:r>
              <a:rPr lang="en" sz="2000" dirty="0" smtClean="0"/>
              <a:t>The human body cannot fully use all the vitamins present in food ;</a:t>
            </a:r>
            <a:endParaRPr lang="sr-Cyrl-RS" sz="2000" dirty="0" smtClean="0"/>
          </a:p>
          <a:p>
            <a:pPr marL="457200" indent="-457200">
              <a:buFont typeface="Arial" charset="0"/>
              <a:buChar char="•"/>
              <a:defRPr/>
            </a:pPr>
            <a:r>
              <a:rPr lang="en" sz="2000" dirty="0" smtClean="0"/>
              <a:t>Determining the amount of vitamins in foods is not enough to understand the actual utilization of vitamins from those foods .</a:t>
            </a:r>
            <a:endParaRPr lang="sr-Cyrl-RS" sz="2000" dirty="0" smtClean="0"/>
          </a:p>
          <a:p>
            <a:pPr marL="457200" indent="-457200">
              <a:buFont typeface="Arial" charset="0"/>
              <a:buChar char="•"/>
              <a:defRPr/>
            </a:pPr>
            <a:endParaRPr lang="sr-Cyrl-RS" sz="2000" dirty="0" smtClean="0"/>
          </a:p>
          <a:p>
            <a:pPr marL="457200" indent="-457200">
              <a:buFont typeface="Arial" charset="0"/>
              <a:buChar char="•"/>
              <a:defRPr/>
            </a:pPr>
            <a:r>
              <a:rPr lang="en" sz="2000" dirty="0" smtClean="0"/>
              <a:t>Factors that determine vitamin utilization:</a:t>
            </a:r>
          </a:p>
          <a:p>
            <a:pPr marL="457200" indent="-457200">
              <a:buFont typeface="Arial" charset="0"/>
              <a:buChar char="•"/>
              <a:defRPr/>
            </a:pPr>
            <a:endParaRPr lang="sr-Cyrl-RS" sz="2000" dirty="0" smtClean="0"/>
          </a:p>
          <a:p>
            <a:pPr marL="457200" indent="-457200">
              <a:buFont typeface="+mj-lt"/>
              <a:buAutoNum type="arabicPeriod"/>
              <a:defRPr/>
            </a:pPr>
            <a:r>
              <a:rPr lang="en" sz="2000" dirty="0" smtClean="0"/>
              <a:t>External factors</a:t>
            </a:r>
          </a:p>
          <a:p>
            <a:pPr marL="457200" indent="-457200">
              <a:buFont typeface="+mj-lt"/>
              <a:buAutoNum type="arabicPeriod"/>
              <a:defRPr/>
            </a:pPr>
            <a:r>
              <a:rPr lang="en" sz="2000" dirty="0" smtClean="0"/>
              <a:t>Nutritional factors</a:t>
            </a:r>
          </a:p>
          <a:p>
            <a:pPr marL="457200" indent="-457200">
              <a:buFont typeface="+mj-lt"/>
              <a:buAutoNum type="arabicPeriod"/>
              <a:defRPr/>
            </a:pPr>
            <a:r>
              <a:rPr lang="en" sz="2000" dirty="0" smtClean="0"/>
              <a:t>Internal factors</a:t>
            </a:r>
          </a:p>
          <a:p>
            <a:pPr marL="457200" indent="-457200">
              <a:buFont typeface="Arial" charset="0"/>
              <a:buChar char="•"/>
              <a:defRPr/>
            </a:pPr>
            <a:endParaRPr lang="sr-Cyrl-RS" sz="1800" dirty="0" smtClean="0"/>
          </a:p>
          <a:p>
            <a:pPr marL="457200" indent="-457200">
              <a:buFont typeface="Arial" charset="0"/>
              <a:buNone/>
              <a:defRPr/>
            </a:pPr>
            <a:endParaRPr lang="sr-Cyrl-RS" sz="1600" dirty="0" smtClean="0"/>
          </a:p>
          <a:p>
            <a:pPr marL="457200" indent="-457200">
              <a:buFont typeface="Arial" charset="0"/>
              <a:buChar char="•"/>
              <a:defRPr/>
            </a:pPr>
            <a:endParaRPr lang="sr-Latn-RS" sz="1600" dirty="0" smtClean="0"/>
          </a:p>
          <a:p>
            <a:pPr marL="457200" indent="-457200">
              <a:buFont typeface="Arial" charset="0"/>
              <a:buChar char="•"/>
              <a:defRPr/>
            </a:pPr>
            <a:endParaRPr lang="sr-Cyrl-RS" sz="1600" dirty="0" smtClean="0"/>
          </a:p>
          <a:p>
            <a:pPr marL="457200" indent="-457200" algn="just">
              <a:buFont typeface="+mj-lt"/>
              <a:buAutoNum type="arabicPeriod"/>
              <a:defRPr/>
            </a:pPr>
            <a:endParaRPr lang="en-US" sz="1200" dirty="0" smtClean="0"/>
          </a:p>
          <a:p>
            <a:pPr>
              <a:buFont typeface="Arial" charset="0"/>
              <a:buChar char="•"/>
              <a:defRPr/>
            </a:pPr>
            <a:endParaRPr lang="sr-Latn-RS" sz="2000" dirty="0" smtClean="0"/>
          </a:p>
          <a:p>
            <a:pPr>
              <a:buFont typeface="Arial" charset="0"/>
              <a:buChar char="•"/>
              <a:defRPr/>
            </a:pPr>
            <a:endParaRPr lang="en-US" sz="2000" dirty="0" smtClean="0"/>
          </a:p>
          <a:p>
            <a:pPr>
              <a:buFont typeface="Arial" charset="0"/>
              <a:buChar char="•"/>
              <a:defRPr/>
            </a:pPr>
            <a:endParaRPr lang="en-US" sz="2000" dirty="0"/>
          </a:p>
        </p:txBody>
      </p:sp>
      <p:sp>
        <p:nvSpPr>
          <p:cNvPr id="10243"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10244"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Tree>
  </p:cSld>
  <p:clrMapOvr>
    <a:masterClrMapping/>
  </p:clrMapOvr>
  <p:transition advTm="77607"/>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8313" y="692150"/>
            <a:ext cx="8229600" cy="4497388"/>
          </a:xfrm>
        </p:spPr>
        <p:txBody>
          <a:bodyPr/>
          <a:lstStyle/>
          <a:p>
            <a:pPr algn="ctr">
              <a:buFont typeface="Arial" charset="0"/>
              <a:buNone/>
              <a:defRPr/>
            </a:pPr>
            <a:r>
              <a:rPr lang="en" sz="2000" dirty="0" smtClean="0"/>
              <a:t>Physiological utilization of vitamins</a:t>
            </a:r>
          </a:p>
          <a:p>
            <a:pPr marL="457200" indent="-457200" algn="ctr">
              <a:buFont typeface="Arial" charset="0"/>
              <a:buNone/>
              <a:defRPr/>
            </a:pPr>
            <a:r>
              <a:rPr lang="en" sz="2400" dirty="0" smtClean="0"/>
              <a:t>* </a:t>
            </a:r>
            <a:r>
              <a:rPr lang="en" sz="2000" dirty="0" smtClean="0"/>
              <a:t>External factors*</a:t>
            </a:r>
            <a:endParaRPr lang="en-US" sz="2000" dirty="0" smtClean="0"/>
          </a:p>
          <a:p>
            <a:pPr marL="457200" indent="-457200" algn="ctr">
              <a:buFont typeface="Arial" charset="0"/>
              <a:buNone/>
              <a:defRPr/>
            </a:pPr>
            <a:endParaRPr lang="en-US" sz="2000" dirty="0" smtClean="0"/>
          </a:p>
          <a:p>
            <a:pPr marL="457200" indent="-457200" algn="just">
              <a:buFont typeface="+mj-lt"/>
              <a:buAutoNum type="arabicPeriod"/>
              <a:defRPr/>
            </a:pPr>
            <a:r>
              <a:rPr lang="en" sz="1800" b="1" dirty="0" smtClean="0"/>
              <a:t>Different biopotentials of vitamers*</a:t>
            </a:r>
          </a:p>
          <a:p>
            <a:pPr marL="457200" indent="-457200" algn="just">
              <a:buFont typeface="Arial" charset="0"/>
              <a:buNone/>
              <a:defRPr/>
            </a:pPr>
            <a:r>
              <a:rPr lang="en" sz="1800" dirty="0" smtClean="0"/>
              <a:t>for example. ergocalciferol ( D2 ) is significantly less active than cholecalciferol ( D3 )</a:t>
            </a:r>
          </a:p>
          <a:p>
            <a:pPr marL="457200" indent="-457200" algn="just">
              <a:buFont typeface="Arial" charset="0"/>
              <a:buNone/>
              <a:defRPr/>
            </a:pPr>
            <a:endParaRPr lang="sr-Cyrl-RS" sz="1800" dirty="0" smtClean="0"/>
          </a:p>
          <a:p>
            <a:pPr marL="457200" indent="-457200" algn="just">
              <a:buFont typeface="+mj-lt"/>
              <a:buAutoNum type="arabicPeriod" startAt="2"/>
              <a:defRPr/>
            </a:pPr>
            <a:r>
              <a:rPr lang="en" sz="1800" b="1" dirty="0" smtClean="0"/>
              <a:t>Losses during storage, processing or cooking of nutrients</a:t>
            </a:r>
          </a:p>
          <a:p>
            <a:pPr marL="457200" indent="-457200" algn="just">
              <a:buFont typeface="Arial" charset="0"/>
              <a:buNone/>
              <a:defRPr/>
            </a:pPr>
            <a:r>
              <a:rPr lang="en" sz="1800" dirty="0" smtClean="0"/>
              <a:t>for example. the amount of vitamin C in potatoes decreases to 1/3 during storage for 1 month</a:t>
            </a:r>
          </a:p>
          <a:p>
            <a:pPr marL="457200" indent="-457200" algn="just">
              <a:buFont typeface="+mj-lt"/>
              <a:buAutoNum type="arabicPeriod"/>
              <a:defRPr/>
            </a:pPr>
            <a:endParaRPr lang="sr-Cyrl-RS" sz="1800" dirty="0" smtClean="0"/>
          </a:p>
          <a:p>
            <a:pPr>
              <a:buFont typeface="Arial" charset="0"/>
              <a:buNone/>
              <a:defRPr/>
            </a:pPr>
            <a:endParaRPr lang="sr-Latn-RS" sz="2400" dirty="0" smtClean="0"/>
          </a:p>
          <a:p>
            <a:pPr>
              <a:buFont typeface="Arial" charset="0"/>
              <a:buNone/>
              <a:defRPr/>
            </a:pPr>
            <a:r>
              <a:rPr lang="en" sz="1800" dirty="0" smtClean="0"/>
              <a:t>*vitamers - a set of different chemical substances that </a:t>
            </a:r>
            <a:r>
              <a:rPr lang="en" sz="1800" dirty="0"/>
              <a:t>show </a:t>
            </a:r>
            <a:r>
              <a:rPr lang="en" sz="1800" dirty="0" smtClean="0"/>
              <a:t>similar biological activities as a vitamin (various forms of vitamin A, D ,...)</a:t>
            </a:r>
          </a:p>
          <a:p>
            <a:pPr>
              <a:buFont typeface="Arial" charset="0"/>
              <a:buChar char="•"/>
              <a:defRPr/>
            </a:pPr>
            <a:endParaRPr lang="en-US" sz="2000" dirty="0"/>
          </a:p>
        </p:txBody>
      </p:sp>
      <p:sp>
        <p:nvSpPr>
          <p:cNvPr id="11267" name="AutoShape 2"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11268" name="AutoShape 4" descr="Резултат слика за Casmir Fran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Tree>
  </p:cSld>
  <p:clrMapOvr>
    <a:masterClrMapping/>
  </p:clrMapOvr>
  <p:transition advTm="107157"/>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7568</TotalTime>
  <Words>6529</Words>
  <Application>Microsoft Office PowerPoint</Application>
  <PresentationFormat>On-screen Show (4:3)</PresentationFormat>
  <Paragraphs>514</Paragraphs>
  <Slides>60</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60</vt:i4>
      </vt:variant>
    </vt:vector>
  </HeadingPairs>
  <TitlesOfParts>
    <vt:vector size="66" baseType="lpstr">
      <vt:lpstr>Arial</vt:lpstr>
      <vt:lpstr>Calibri</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FOOD SOURCES OF VITAMINS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Vitamins in the diet of athletes</vt:lpstr>
      <vt:lpstr>Deficiency of vitamins and minerals in athletes</vt:lpstr>
      <vt:lpstr>Deficiency of vitamin and mineral intake in athletes</vt:lpstr>
      <vt:lpstr>Determining the acceptable upper level of intake of vitamins and minerals</vt:lpstr>
      <vt:lpstr>Recommended daily dose of nutrients</vt:lpstr>
      <vt:lpstr>Recommendations for vitamin in athletes</vt:lpstr>
      <vt:lpstr>Recommendations for vitamin and mineral intake</vt:lpstr>
      <vt:lpstr>THE IMPORTANCE OF VITAMINS IN ATHLETES</vt:lpstr>
      <vt:lpstr>The importance of vitamin A in athletes</vt:lpstr>
      <vt:lpstr>The importance of B group vitamins in athletes</vt:lpstr>
      <vt:lpstr>The importance of B group vitamins in athletes</vt:lpstr>
      <vt:lpstr>The importance of vitamin C in athletes</vt:lpstr>
      <vt:lpstr>The importance of vitamin D in athletes</vt:lpstr>
      <vt:lpstr>The importance of vitamin E in athletes</vt:lpstr>
      <vt:lpstr>IMPORTANCE OF MINERALS IN ATHLETES</vt:lpstr>
      <vt:lpstr>Importance of sodium in athletes</vt:lpstr>
      <vt:lpstr>Importance of potassium in athletes</vt:lpstr>
      <vt:lpstr>Importance of magnesium in athletes</vt:lpstr>
      <vt:lpstr>Importance of iron in athletes</vt:lpstr>
      <vt:lpstr>Importance of chromium in athletes</vt:lpstr>
      <vt:lpstr>Importance of zinc in athletes</vt:lpstr>
      <vt:lpstr>Importance of selenium in athletes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ФИЗИОЛОГИЈА КРВИ</dc:title>
  <dc:creator>Ivan Srejovic</dc:creator>
  <cp:lastModifiedBy>Editor</cp:lastModifiedBy>
  <cp:revision>214</cp:revision>
  <dcterms:created xsi:type="dcterms:W3CDTF">2016-09-07T06:32:31Z</dcterms:created>
  <dcterms:modified xsi:type="dcterms:W3CDTF">2024-04-17T10:35:10Z</dcterms:modified>
</cp:coreProperties>
</file>